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89" r:id="rId3"/>
    <p:sldId id="416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11" r:id="rId16"/>
    <p:sldId id="403" r:id="rId17"/>
    <p:sldId id="404" r:id="rId18"/>
    <p:sldId id="405" r:id="rId19"/>
    <p:sldId id="406" r:id="rId20"/>
    <p:sldId id="407" r:id="rId21"/>
    <p:sldId id="412" r:id="rId22"/>
    <p:sldId id="425" r:id="rId23"/>
    <p:sldId id="415" r:id="rId24"/>
    <p:sldId id="419" r:id="rId25"/>
    <p:sldId id="410" r:id="rId26"/>
    <p:sldId id="420" r:id="rId27"/>
    <p:sldId id="421" r:id="rId28"/>
    <p:sldId id="422" r:id="rId29"/>
    <p:sldId id="423" r:id="rId30"/>
    <p:sldId id="42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1F13"/>
    <a:srgbClr val="C8F000"/>
    <a:srgbClr val="0000FF"/>
    <a:srgbClr val="D0D8E8"/>
    <a:srgbClr val="E9EDF4"/>
    <a:srgbClr val="FF99FF"/>
    <a:srgbClr val="0B72D9"/>
    <a:srgbClr val="1DC7F4"/>
    <a:srgbClr val="00204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8" autoAdjust="0"/>
    <p:restoredTop sz="94689" autoAdjust="0"/>
  </p:normalViewPr>
  <p:slideViewPr>
    <p:cSldViewPr>
      <p:cViewPr varScale="1">
        <p:scale>
          <a:sx n="114" d="100"/>
          <a:sy n="114" d="100"/>
        </p:scale>
        <p:origin x="14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409FB-41A1-407B-8C47-FBB40A9E5BEE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0B863-C359-46DB-B05C-801735343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8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0B863-C359-46DB-B05C-801735343C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0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9B1F13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4850" b="1" kern="1200" spc="3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161" y="4245046"/>
            <a:ext cx="674221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100" dirty="0" smtClean="0">
                <a:solidFill>
                  <a:srgbClr val="C8C8C8"/>
                </a:solidFill>
                <a:latin typeface="맑은 고딕" pitchFamily="50" charset="-127"/>
                <a:ea typeface="맑은 고딕" pitchFamily="50" charset="-127"/>
              </a:rPr>
              <a:t>2017. 9. 14.</a:t>
            </a:r>
          </a:p>
          <a:p>
            <a:pPr algn="ctr"/>
            <a:endParaRPr lang="en-US" altLang="ko-KR" sz="2000" b="1" spc="100" dirty="0" smtClean="0">
              <a:solidFill>
                <a:srgbClr val="C8C8C8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000" b="1" spc="100" dirty="0">
                <a:solidFill>
                  <a:srgbClr val="C8C8C8"/>
                </a:solidFill>
              </a:rPr>
              <a:t>충남대학교 컴퓨터공학과 </a:t>
            </a:r>
            <a:r>
              <a:rPr lang="ko-KR" altLang="en-US" sz="2000" b="1" spc="100" dirty="0" smtClean="0">
                <a:solidFill>
                  <a:srgbClr val="C8C8C8"/>
                </a:solidFill>
              </a:rPr>
              <a:t>분산이동컴퓨팅 </a:t>
            </a:r>
            <a:r>
              <a:rPr lang="ko-KR" altLang="en-US" sz="2000" b="1" spc="100" dirty="0">
                <a:solidFill>
                  <a:srgbClr val="C8C8C8"/>
                </a:solidFill>
              </a:rPr>
              <a:t>연구실</a:t>
            </a:r>
            <a:endParaRPr lang="en-US" altLang="ko-KR" sz="2000" b="1" spc="100" dirty="0">
              <a:solidFill>
                <a:srgbClr val="C8C8C8"/>
              </a:solidFill>
            </a:endParaRPr>
          </a:p>
          <a:p>
            <a:pPr algn="ctr"/>
            <a:endParaRPr lang="en-US" altLang="ko-KR" sz="500" b="1" spc="100" dirty="0">
              <a:solidFill>
                <a:srgbClr val="C8C8C8"/>
              </a:solidFill>
            </a:endParaRPr>
          </a:p>
          <a:p>
            <a:pPr algn="ctr"/>
            <a:r>
              <a:rPr lang="ko-KR" altLang="en-US" sz="2000" b="1" spc="100" dirty="0">
                <a:solidFill>
                  <a:srgbClr val="C8C8C8"/>
                </a:solidFill>
              </a:rPr>
              <a:t>조교 </a:t>
            </a:r>
            <a:r>
              <a:rPr lang="ko-KR" altLang="en-US" sz="2000" b="1" spc="100" dirty="0" smtClean="0">
                <a:solidFill>
                  <a:srgbClr val="C8C8C8"/>
                </a:solidFill>
              </a:rPr>
              <a:t>이정진</a:t>
            </a:r>
            <a:endParaRPr lang="ko-KR" altLang="en-US" sz="2000" b="1" spc="100" dirty="0">
              <a:solidFill>
                <a:srgbClr val="C8C8C8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" y="1196752"/>
            <a:ext cx="8229600" cy="2785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spc="200" dirty="0" smtClean="0">
                <a:solidFill>
                  <a:schemeClr val="tx1"/>
                </a:solidFill>
                <a:latin typeface="+mn-ea"/>
              </a:rPr>
              <a:t>알 고 리 즘</a:t>
            </a:r>
            <a:endParaRPr lang="ko-KR" altLang="en-US" sz="6000" b="1" spc="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340768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spc="-100" dirty="0" smtClean="0">
                <a:solidFill>
                  <a:srgbClr val="C8C8C8"/>
                </a:solidFill>
                <a:latin typeface="휴먼둥근헤드라인" pitchFamily="18" charset="-127"/>
                <a:ea typeface="휴먼둥근헤드라인" pitchFamily="18" charset="-127"/>
              </a:rPr>
              <a:t>2</a:t>
            </a:r>
            <a:r>
              <a:rPr lang="ko-KR" altLang="en-US" sz="2400" i="1" spc="-100" dirty="0" smtClean="0">
                <a:solidFill>
                  <a:srgbClr val="C8C8C8"/>
                </a:solidFill>
                <a:latin typeface="휴먼둥근헤드라인" pitchFamily="18" charset="-127"/>
                <a:ea typeface="휴먼둥근헤드라인" pitchFamily="18" charset="-127"/>
              </a:rPr>
              <a:t>주차 </a:t>
            </a:r>
            <a:r>
              <a:rPr lang="en-US" altLang="ko-KR" sz="2400" i="1" spc="-100" dirty="0" smtClean="0">
                <a:solidFill>
                  <a:srgbClr val="C8C8C8"/>
                </a:solidFill>
                <a:latin typeface="휴먼둥근헤드라인" pitchFamily="18" charset="-127"/>
                <a:ea typeface="휴먼둥근헤드라인" pitchFamily="18" charset="-127"/>
              </a:rPr>
              <a:t>: Insertion &amp; Merge sort</a:t>
            </a:r>
            <a:endParaRPr lang="ko-KR" altLang="en-US" sz="2400" i="1" spc="-100" dirty="0">
              <a:solidFill>
                <a:srgbClr val="C8C8C8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2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11" name="굽은 화살표 10"/>
          <p:cNvSpPr/>
          <p:nvPr/>
        </p:nvSpPr>
        <p:spPr>
          <a:xfrm rot="16200000">
            <a:off x="1255945" y="4766220"/>
            <a:ext cx="1353042" cy="1921732"/>
          </a:xfrm>
          <a:prstGeom prst="bentArrow">
            <a:avLst>
              <a:gd name="adj1" fmla="val 17244"/>
              <a:gd name="adj2" fmla="val 21122"/>
              <a:gd name="adj3" fmla="val 25000"/>
              <a:gd name="adj4" fmla="val 4375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(4/7)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/>
              <a:t>만약 비교한 값이 </a:t>
            </a:r>
            <a:r>
              <a:rPr lang="en-US" altLang="ko-KR" sz="2000" dirty="0"/>
              <a:t>Key</a:t>
            </a:r>
            <a:r>
              <a:rPr lang="ko-KR" altLang="en-US" sz="2000" dirty="0"/>
              <a:t>보다 </a:t>
            </a:r>
            <a:r>
              <a:rPr lang="ko-KR" altLang="en-US" sz="2000" dirty="0" smtClean="0"/>
              <a:t>크면</a:t>
            </a:r>
            <a:endParaRPr lang="en-US" altLang="ko-KR" sz="2000" dirty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b="1" dirty="0">
                <a:solidFill>
                  <a:srgbClr val="FF0000"/>
                </a:solidFill>
              </a:rPr>
              <a:t>해당 값을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오른쪽 </a:t>
            </a:r>
            <a:r>
              <a:rPr lang="ko-KR" altLang="en-US" sz="2000" b="1" dirty="0">
                <a:solidFill>
                  <a:srgbClr val="FF0000"/>
                </a:solidFill>
              </a:rPr>
              <a:t>인덱스에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복사</a:t>
            </a:r>
            <a:r>
              <a:rPr lang="ko-KR" altLang="en-US" sz="2000" dirty="0" smtClean="0"/>
              <a:t>하고 그 왼쪽 값을 비교한다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16850" y="6021288"/>
            <a:ext cx="13320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Key =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굽은 화살표 6"/>
          <p:cNvSpPr/>
          <p:nvPr/>
        </p:nvSpPr>
        <p:spPr>
          <a:xfrm rot="16200000">
            <a:off x="1748758" y="5259240"/>
            <a:ext cx="1353042" cy="936104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771800" y="4156635"/>
            <a:ext cx="43612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15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(5/7)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더 비교할 값이 없거나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비교한 값이 </a:t>
            </a:r>
            <a:r>
              <a:rPr lang="en-US" altLang="ko-KR" sz="2000" dirty="0" smtClean="0"/>
              <a:t>Key</a:t>
            </a:r>
            <a:r>
              <a:rPr lang="ko-KR" altLang="en-US" sz="2000" dirty="0" smtClean="0"/>
              <a:t>보다 작거나 같다면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비교했던 위치의 바로 오른쪽 인덱스에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Key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값을 복사</a:t>
            </a:r>
            <a:r>
              <a:rPr lang="ko-KR" altLang="en-US" sz="2000" dirty="0" smtClean="0"/>
              <a:t>한다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6850" y="6021288"/>
            <a:ext cx="13320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Key =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굽은 화살표 10"/>
          <p:cNvSpPr/>
          <p:nvPr/>
        </p:nvSpPr>
        <p:spPr>
          <a:xfrm rot="16200000">
            <a:off x="1255945" y="4766220"/>
            <a:ext cx="1353042" cy="1921732"/>
          </a:xfrm>
          <a:prstGeom prst="bentArrow">
            <a:avLst>
              <a:gd name="adj1" fmla="val 17244"/>
              <a:gd name="adj2" fmla="val 21122"/>
              <a:gd name="adj3" fmla="val 25000"/>
              <a:gd name="adj4" fmla="val 4375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굽은 화살표 11"/>
          <p:cNvSpPr/>
          <p:nvPr/>
        </p:nvSpPr>
        <p:spPr>
          <a:xfrm rot="16200000">
            <a:off x="1748758" y="5259240"/>
            <a:ext cx="1353042" cy="936104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48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(6/7)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개 데이터에 대한 삽입 정렬이 완료되었다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남은 </a:t>
            </a:r>
            <a:r>
              <a:rPr lang="en-US" altLang="ko-KR" sz="2000" dirty="0" smtClean="0"/>
              <a:t>A[2] ~ A[5]</a:t>
            </a:r>
            <a:r>
              <a:rPr lang="ko-KR" altLang="en-US" sz="2000" dirty="0" smtClean="0"/>
              <a:t>의 데이터에도 같은 작업을 반복한다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6850" y="6021288"/>
            <a:ext cx="13320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Key =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굽은 화살표 11"/>
          <p:cNvSpPr/>
          <p:nvPr/>
        </p:nvSpPr>
        <p:spPr>
          <a:xfrm rot="16200000">
            <a:off x="1748758" y="5259240"/>
            <a:ext cx="1353042" cy="936104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8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(7/7)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완</a:t>
            </a:r>
            <a:r>
              <a:rPr lang="ko-KR" altLang="en-US" sz="2000" dirty="0"/>
              <a:t>료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878"/>
            <a:ext cx="7314596" cy="365729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69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pseudo-code (</a:t>
            </a:r>
            <a:r>
              <a:rPr lang="ko-KR" altLang="en-US" sz="2400" b="1" dirty="0" smtClean="0">
                <a:latin typeface="+mj-lt"/>
              </a:rPr>
              <a:t>의사 코드</a:t>
            </a:r>
            <a:r>
              <a:rPr lang="en-US" altLang="ko-KR" sz="2400" b="1" dirty="0" smtClean="0">
                <a:latin typeface="+mj-lt"/>
              </a:rPr>
              <a:t>)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538011"/>
            <a:ext cx="8312727" cy="3267253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779912" y="2996952"/>
            <a:ext cx="2160240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84168" y="3009455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𝒏</m:t>
                    </m:r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009455"/>
                <a:ext cx="129614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756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4586990" y="3399710"/>
            <a:ext cx="2254733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29042" y="3412213"/>
                <a:ext cx="1757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ko-KR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42" y="3412213"/>
                <a:ext cx="175775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125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5076055" y="4182346"/>
            <a:ext cx="3610743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03848" y="4174851"/>
                <a:ext cx="1757757" cy="4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𝟒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𝒋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174851"/>
                <a:ext cx="1757757" cy="404598"/>
              </a:xfrm>
              <a:prstGeom prst="rect">
                <a:avLst/>
              </a:prstGeom>
              <a:blipFill rotWithShape="1">
                <a:blip r:embed="rId5"/>
                <a:stretch>
                  <a:fillRect t="-109091" r="-16667" b="-16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5819509" y="4588623"/>
            <a:ext cx="2655913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91880" y="4581128"/>
                <a:ext cx="2213179" cy="4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𝟓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𝒋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p>
                      <m:e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581128"/>
                <a:ext cx="2213179" cy="404598"/>
              </a:xfrm>
              <a:prstGeom prst="rect">
                <a:avLst/>
              </a:prstGeom>
              <a:blipFill rotWithShape="1">
                <a:blip r:embed="rId6"/>
                <a:stretch>
                  <a:fillRect t="-107463" r="-826" b="-159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/>
          <p:cNvSpPr/>
          <p:nvPr/>
        </p:nvSpPr>
        <p:spPr>
          <a:xfrm>
            <a:off x="4586990" y="3781545"/>
            <a:ext cx="2254733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929042" y="3794048"/>
                <a:ext cx="1757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en-US" altLang="ko-KR" b="1" i="1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ko-KR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42" y="3794048"/>
                <a:ext cx="1757757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12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5819509" y="4968545"/>
            <a:ext cx="2655913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91880" y="4961050"/>
                <a:ext cx="2213179" cy="40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𝟔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𝒋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𝒏</m:t>
                        </m:r>
                      </m:sup>
                      <m:e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961050"/>
                <a:ext cx="2213179" cy="404598"/>
              </a:xfrm>
              <a:prstGeom prst="rect">
                <a:avLst/>
              </a:prstGeom>
              <a:blipFill rotWithShape="1">
                <a:blip r:embed="rId8"/>
                <a:stretch>
                  <a:fillRect t="-109091" r="-826" b="-16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5076055" y="5368135"/>
            <a:ext cx="1899341" cy="386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62715" y="5380638"/>
                <a:ext cx="1757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0070C0"/>
                    </a:solidFill>
                  </a:rPr>
                  <a:t>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𝟕</m:t>
                        </m:r>
                      </m:sub>
                    </m:sSub>
                    <m:r>
                      <a:rPr lang="en-US" altLang="ko-KR" b="1" i="1">
                        <a:solidFill>
                          <a:srgbClr val="0070C0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ko-KR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𝟏</m:t>
                    </m:r>
                    <m:r>
                      <a:rPr lang="en-US" altLang="ko-KR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ko-KR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15" y="5380638"/>
                <a:ext cx="175775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25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77236" y="6165304"/>
                <a:ext cx="5966763" cy="620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※ </a:t>
                </a:r>
                <a:r>
                  <a:rPr lang="ko-KR" altLang="en-US" sz="1400" dirty="0" smtClean="0">
                    <a:solidFill>
                      <a:srgbClr val="C00000"/>
                    </a:solidFill>
                  </a:rPr>
                  <a:t>반복문의 루프가  종료될 때</a:t>
                </a:r>
                <a:r>
                  <a:rPr lang="en-US" altLang="ko-KR" sz="1400" dirty="0" smtClean="0">
                    <a:solidFill>
                      <a:srgbClr val="C00000"/>
                    </a:solidFill>
                  </a:rPr>
                  <a:t>,</a:t>
                </a:r>
                <a:r>
                  <a:rPr lang="ko-KR" altLang="en-US" sz="1400" dirty="0" smtClean="0">
                    <a:solidFill>
                      <a:srgbClr val="C00000"/>
                    </a:solidFill>
                  </a:rPr>
                  <a:t> 한 번 더 검사를 수행하는 점에 유의한다</a:t>
                </a:r>
                <a:r>
                  <a:rPr lang="en-US" altLang="ko-KR" sz="1400" dirty="0" smtClean="0">
                    <a:solidFill>
                      <a:srgbClr val="C00000"/>
                    </a:solidFill>
                  </a:rPr>
                  <a:t>.</a:t>
                </a:r>
              </a:p>
              <a:p>
                <a:pPr algn="r"/>
                <a:endParaRPr lang="en-US" altLang="ko-KR" sz="500" dirty="0">
                  <a:solidFill>
                    <a:srgbClr val="C00000"/>
                  </a:solidFill>
                </a:endParaRPr>
              </a:p>
              <a:p>
                <a:pPr algn="r"/>
                <a:r>
                  <a:rPr lang="ko-KR" altLang="en-US" sz="1400" dirty="0" smtClean="0">
                    <a:solidFill>
                      <a:srgbClr val="C00000"/>
                    </a:solidFill>
                  </a:rPr>
                  <a:t>또한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𝒋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𝟐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𝒕𝒐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altLang="ko-KR" sz="1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400" dirty="0" smtClean="0">
                    <a:solidFill>
                      <a:srgbClr val="C00000"/>
                    </a:solidFill>
                  </a:rPr>
                  <a:t>일 때의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1400" dirty="0" smtClean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400" dirty="0" smtClean="0">
                    <a:solidFill>
                      <a:srgbClr val="C00000"/>
                    </a:solidFill>
                  </a:rPr>
                  <a:t>값은</a:t>
                </a:r>
                <a:r>
                  <a:rPr lang="en-US" altLang="ko-KR" sz="14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𝒃𝒆𝒔𝒕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𝒄𝒂𝒔𝒆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ko-KR" sz="1400" dirty="0" smtClean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𝒘𝒐𝒓𝒔𝒕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𝒄𝒂𝒔𝒆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/>
                      </a:rPr>
                      <m:t>𝒋</m:t>
                    </m:r>
                  </m:oMath>
                </a14:m>
                <a:r>
                  <a:rPr lang="ko-KR" altLang="en-US" sz="1400" dirty="0" smtClean="0">
                    <a:solidFill>
                      <a:srgbClr val="C00000"/>
                    </a:solidFill>
                  </a:rPr>
                  <a:t>이다</a:t>
                </a:r>
                <a:r>
                  <a:rPr lang="en-US" altLang="ko-KR" sz="1400" dirty="0" smtClean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36" y="6165304"/>
                <a:ext cx="5966763" cy="620554"/>
              </a:xfrm>
              <a:prstGeom prst="rect">
                <a:avLst/>
              </a:prstGeom>
              <a:blipFill rotWithShape="1">
                <a:blip r:embed="rId10"/>
                <a:stretch>
                  <a:fillRect t="-980" r="-409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0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12" grpId="0" animBg="1"/>
      <p:bldP spid="12" grpId="1" animBg="1"/>
      <p:bldP spid="14" grpId="0"/>
      <p:bldP spid="17" grpId="0" animBg="1"/>
      <p:bldP spid="17" grpId="1" animBg="1"/>
      <p:bldP spid="18" grpId="0"/>
      <p:bldP spid="19" grpId="0" animBg="1"/>
      <p:bldP spid="19" grpId="1" animBg="1"/>
      <p:bldP spid="20" grpId="0"/>
      <p:bldP spid="21" grpId="0" animBg="1"/>
      <p:bldP spid="21" grpId="1" animBg="1"/>
      <p:bldP spid="22" grpId="0"/>
      <p:bldP spid="23" grpId="0" animBg="1"/>
      <p:bldP spid="23" grpId="1" animBg="1"/>
      <p:bldP spid="24" grpId="0"/>
      <p:bldP spid="25" grpId="0" animBg="1"/>
      <p:bldP spid="25" grpId="1" animBg="1"/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dirty="0" smtClean="0">
                <a:latin typeface="+mj-lt"/>
              </a:rPr>
              <a:t>▶ </a:t>
            </a:r>
            <a:r>
              <a:rPr lang="en-US" altLang="ko-KR" sz="2000" b="1" dirty="0" smtClean="0">
                <a:latin typeface="+mj-lt"/>
              </a:rPr>
              <a:t>Merge Sort (</a:t>
            </a:r>
            <a:r>
              <a:rPr lang="ko-KR" altLang="en-US" sz="2000" b="1" dirty="0" smtClean="0">
                <a:latin typeface="+mj-lt"/>
              </a:rPr>
              <a:t>합병 정렬</a:t>
            </a:r>
            <a:r>
              <a:rPr lang="en-US" altLang="ko-KR" sz="2000" b="1" dirty="0" smtClean="0">
                <a:latin typeface="+mj-lt"/>
              </a:rPr>
              <a:t>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[</a:t>
            </a:r>
            <a:r>
              <a:rPr lang="ko-KR" altLang="en-US" sz="2000" dirty="0" smtClean="0"/>
              <a:t>분할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– </a:t>
            </a:r>
            <a:r>
              <a:rPr lang="en-US" altLang="ko-KR" sz="2000" dirty="0" smtClean="0"/>
              <a:t>[</a:t>
            </a:r>
            <a:r>
              <a:rPr lang="ko-KR" altLang="en-US" sz="2000" dirty="0" smtClean="0"/>
              <a:t>정복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– </a:t>
            </a:r>
            <a:r>
              <a:rPr lang="en-US" altLang="ko-KR" sz="2000" dirty="0" smtClean="0"/>
              <a:t>[</a:t>
            </a:r>
            <a:r>
              <a:rPr lang="ko-KR" altLang="en-US" sz="2000" dirty="0" smtClean="0"/>
              <a:t>결합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과정을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재귀적으로 반복</a:t>
            </a:r>
            <a:r>
              <a:rPr lang="ko-KR" altLang="en-US" sz="2000" dirty="0" smtClean="0"/>
              <a:t>하는 정렬 방법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b="1" dirty="0" smtClean="0"/>
              <a:t>(1)</a:t>
            </a:r>
            <a:r>
              <a:rPr lang="ko-KR" altLang="en-US" sz="2000" b="1" dirty="0" smtClean="0"/>
              <a:t> 분할 </a:t>
            </a:r>
            <a:r>
              <a:rPr lang="en-US" altLang="ko-KR" sz="2000" b="1" dirty="0" smtClean="0"/>
              <a:t>(Divide)</a:t>
            </a:r>
            <a:r>
              <a:rPr lang="en-US" altLang="ko-KR" sz="2000" b="1" dirty="0"/>
              <a:t>	</a:t>
            </a:r>
            <a:r>
              <a:rPr lang="ko-KR" altLang="en-US" sz="2000" b="1" dirty="0" smtClean="0"/>
              <a:t>→　</a:t>
            </a:r>
            <a:r>
              <a:rPr lang="en-US" altLang="ko-KR" sz="2000" b="1" dirty="0" err="1" smtClean="0"/>
              <a:t>mergeSort</a:t>
            </a:r>
            <a:r>
              <a:rPr lang="en-US" altLang="ko-KR" sz="2000" b="1" dirty="0" smtClean="0"/>
              <a:t>()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배열의 크기가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이 될 때까지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 smtClean="0">
                <a:latin typeface="+mj-lt"/>
              </a:rPr>
              <a:t>계속하여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+mj-lt"/>
              </a:rPr>
              <a:t>배열을 둘로 나눈다</a:t>
            </a:r>
            <a:endParaRPr lang="en-US" altLang="ko-KR" sz="2000" b="1" dirty="0" smtClean="0">
              <a:solidFill>
                <a:srgbClr val="0070C0"/>
              </a:solidFill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b="1" dirty="0" smtClean="0">
                <a:latin typeface="+mj-lt"/>
              </a:rPr>
              <a:t>(2)</a:t>
            </a:r>
            <a:r>
              <a:rPr lang="ko-KR" altLang="en-US" sz="2000" b="1" dirty="0" smtClean="0">
                <a:latin typeface="+mj-lt"/>
              </a:rPr>
              <a:t> 정복 </a:t>
            </a:r>
            <a:r>
              <a:rPr lang="en-US" altLang="ko-KR" sz="2000" b="1" dirty="0" smtClean="0">
                <a:latin typeface="+mj-lt"/>
              </a:rPr>
              <a:t>(Conquer)</a:t>
            </a:r>
            <a:r>
              <a:rPr lang="en-US" altLang="ko-KR" sz="2000" b="1" dirty="0">
                <a:latin typeface="+mj-lt"/>
              </a:rPr>
              <a:t>	</a:t>
            </a:r>
            <a:r>
              <a:rPr lang="ko-KR" altLang="en-US" sz="2000" b="1" dirty="0" smtClean="0">
                <a:latin typeface="+mj-lt"/>
              </a:rPr>
              <a:t>→　</a:t>
            </a:r>
            <a:r>
              <a:rPr lang="en-US" altLang="ko-KR" sz="2000" b="1" dirty="0" smtClean="0">
                <a:latin typeface="+mj-lt"/>
              </a:rPr>
              <a:t>merge()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latin typeface="+mj-lt"/>
              </a:rPr>
              <a:t>	</a:t>
            </a:r>
            <a:r>
              <a:rPr lang="ko-KR" altLang="en-US" sz="2000" dirty="0" smtClean="0">
                <a:latin typeface="+mj-lt"/>
              </a:rPr>
              <a:t>나눠진 데이터를 </a:t>
            </a:r>
            <a:r>
              <a:rPr lang="en-US" altLang="ko-KR" sz="2000" b="1" dirty="0" smtClean="0">
                <a:solidFill>
                  <a:srgbClr val="B4DC00"/>
                </a:solidFill>
                <a:latin typeface="+mj-lt"/>
              </a:rPr>
              <a:t>2</a:t>
            </a:r>
            <a:r>
              <a:rPr lang="ko-KR" altLang="en-US" sz="2000" b="1" dirty="0" smtClean="0">
                <a:solidFill>
                  <a:srgbClr val="B4DC00"/>
                </a:solidFill>
                <a:latin typeface="+mj-lt"/>
              </a:rPr>
              <a:t>개 배열씩 비교하여 재귀적으로 정렬</a:t>
            </a:r>
            <a:r>
              <a:rPr lang="ko-KR" altLang="en-US" sz="2000" dirty="0" smtClean="0">
                <a:latin typeface="+mj-lt"/>
              </a:rPr>
              <a:t>한다</a:t>
            </a:r>
            <a:endParaRPr lang="en-US" altLang="ko-KR" sz="2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b="1" dirty="0" smtClean="0">
                <a:latin typeface="+mj-lt"/>
              </a:rPr>
              <a:t>(3)</a:t>
            </a:r>
            <a:r>
              <a:rPr lang="ko-KR" altLang="en-US" sz="2000" b="1" dirty="0" smtClean="0">
                <a:latin typeface="+mj-lt"/>
              </a:rPr>
              <a:t> 결합 </a:t>
            </a:r>
            <a:r>
              <a:rPr lang="en-US" altLang="ko-KR" sz="2000" b="1" dirty="0" smtClean="0">
                <a:latin typeface="+mj-lt"/>
              </a:rPr>
              <a:t>(Combine)</a:t>
            </a:r>
            <a:r>
              <a:rPr lang="en-US" altLang="ko-KR" sz="2000" b="1" dirty="0"/>
              <a:t>	</a:t>
            </a:r>
            <a:r>
              <a:rPr lang="ko-KR" altLang="en-US" sz="2000" b="1" dirty="0" smtClean="0"/>
              <a:t>→</a:t>
            </a:r>
            <a:r>
              <a:rPr lang="ko-KR" altLang="en-US" sz="2000" b="1" dirty="0"/>
              <a:t>　</a:t>
            </a:r>
            <a:r>
              <a:rPr lang="en-US" altLang="ko-KR" sz="2000" b="1" dirty="0"/>
              <a:t>merge()</a:t>
            </a:r>
            <a:endParaRPr lang="en-US" altLang="ko-KR" sz="2000" b="1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latin typeface="+mj-lt"/>
              </a:rPr>
              <a:t>	</a:t>
            </a:r>
            <a:r>
              <a:rPr lang="ko-KR" altLang="en-US" sz="2000" b="1" dirty="0" smtClean="0">
                <a:solidFill>
                  <a:srgbClr val="FFC000"/>
                </a:solidFill>
                <a:latin typeface="+mj-lt"/>
              </a:rPr>
              <a:t>정렬된 두 개의 배열을 병합</a:t>
            </a:r>
            <a:r>
              <a:rPr lang="ko-KR" altLang="en-US" sz="2000" dirty="0" smtClean="0">
                <a:latin typeface="+mj-lt"/>
              </a:rPr>
              <a:t>해 하나의 정렬된 배열로 만든다</a:t>
            </a:r>
            <a:endParaRPr lang="en-US" altLang="ko-KR" sz="2000" dirty="0">
              <a:latin typeface="+mj-lt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Merge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6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(1/4) – </a:t>
            </a:r>
            <a:r>
              <a:rPr lang="ko-KR" altLang="en-US" sz="2400" b="1" dirty="0" smtClean="0">
                <a:latin typeface="+mj-lt"/>
              </a:rPr>
              <a:t>분할 </a:t>
            </a:r>
            <a:r>
              <a:rPr lang="en-US" altLang="ko-KR" sz="2400" b="1" dirty="0" smtClean="0">
                <a:latin typeface="+mj-lt"/>
              </a:rPr>
              <a:t>(1/2)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배열의 처음과 마지막 인덱스 넘버를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p, r</a:t>
            </a:r>
            <a:r>
              <a:rPr lang="ko-KR" altLang="en-US" sz="2000" dirty="0" smtClean="0"/>
              <a:t>이라 하고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가운</a:t>
            </a:r>
            <a:r>
              <a:rPr lang="ko-KR" altLang="en-US" sz="2000" dirty="0"/>
              <a:t>데</a:t>
            </a:r>
            <a:r>
              <a:rPr lang="ko-KR" altLang="en-US" sz="2000" dirty="0" smtClean="0"/>
              <a:t> 인덱스 넘버를 </a:t>
            </a:r>
            <a:r>
              <a:rPr lang="en-US" altLang="ko-KR" sz="2000" dirty="0" smtClean="0"/>
              <a:t>q</a:t>
            </a:r>
            <a:r>
              <a:rPr lang="ko-KR" altLang="en-US" sz="2000" dirty="0" smtClean="0"/>
              <a:t>라 하여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이를 기준으로 배열을 나눈다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6" y="2996952"/>
            <a:ext cx="2633254" cy="9752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372599"/>
            <a:ext cx="1365391" cy="975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33" y="4372599"/>
            <a:ext cx="1365391" cy="97527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7200000">
            <a:off x="3615343" y="3987574"/>
            <a:ext cx="469268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3600000">
            <a:off x="5059389" y="3987574"/>
            <a:ext cx="469268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Merge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30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(2/4) – </a:t>
            </a:r>
            <a:r>
              <a:rPr lang="ko-KR" altLang="en-US" sz="2400" b="1" dirty="0" smtClean="0">
                <a:latin typeface="+mj-lt"/>
              </a:rPr>
              <a:t>분할 </a:t>
            </a:r>
            <a:r>
              <a:rPr lang="en-US" altLang="ko-KR" sz="2400" b="1" dirty="0" smtClean="0">
                <a:latin typeface="+mj-lt"/>
              </a:rPr>
              <a:t>(2/2)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배열의 </a:t>
            </a:r>
            <a:r>
              <a:rPr lang="ko-KR" altLang="en-US" sz="2000" dirty="0"/>
              <a:t>크기가 </a:t>
            </a:r>
            <a:r>
              <a:rPr lang="en-US" altLang="ko-KR" sz="2000" dirty="0"/>
              <a:t>1</a:t>
            </a:r>
            <a:r>
              <a:rPr lang="ko-KR" altLang="en-US" sz="2000" dirty="0"/>
              <a:t>이 될 때까지 계속하여 배열을 둘로 나눈다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6" y="2996952"/>
            <a:ext cx="2633254" cy="9752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372573"/>
            <a:ext cx="1365391" cy="975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33" y="4372573"/>
            <a:ext cx="1365391" cy="9752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766088"/>
            <a:ext cx="731459" cy="975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9" y="5766089"/>
            <a:ext cx="731459" cy="9752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766089"/>
            <a:ext cx="731459" cy="975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05" y="5766089"/>
            <a:ext cx="731459" cy="97527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7200000">
            <a:off x="3615343" y="3987574"/>
            <a:ext cx="469268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3600000">
            <a:off x="5059389" y="3987574"/>
            <a:ext cx="469268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7200000">
            <a:off x="2578993" y="5424807"/>
            <a:ext cx="309732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7200000">
            <a:off x="5155378" y="5424806"/>
            <a:ext cx="341283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3600000">
            <a:off x="3648881" y="5446648"/>
            <a:ext cx="335116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3600000">
            <a:off x="6231611" y="5411143"/>
            <a:ext cx="341284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766088"/>
            <a:ext cx="731459" cy="9752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9" y="5766089"/>
            <a:ext cx="731459" cy="9752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766089"/>
            <a:ext cx="731459" cy="9752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05" y="5766089"/>
            <a:ext cx="731459" cy="975278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Merge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(3/4) – </a:t>
            </a:r>
            <a:r>
              <a:rPr lang="ko-KR" altLang="en-US" sz="2400" b="1" dirty="0" smtClean="0">
                <a:latin typeface="+mj-lt"/>
              </a:rPr>
              <a:t>정렬 </a:t>
            </a:r>
            <a:r>
              <a:rPr lang="en-US" altLang="ko-KR" sz="2400" b="1" dirty="0" smtClean="0">
                <a:latin typeface="+mj-lt"/>
              </a:rPr>
              <a:t>&amp; </a:t>
            </a:r>
            <a:r>
              <a:rPr lang="ko-KR" altLang="en-US" sz="2400" b="1" dirty="0" smtClean="0">
                <a:latin typeface="+mj-lt"/>
              </a:rPr>
              <a:t>결합 </a:t>
            </a:r>
            <a:r>
              <a:rPr lang="en-US" altLang="ko-KR" sz="2400" b="1" dirty="0" smtClean="0">
                <a:latin typeface="+mj-lt"/>
              </a:rPr>
              <a:t>(1/2)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두 배열의 가장 앞 데이터를 비교하여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더 작은 값부터 차례대로 뽑아내어 정렬 및 결합한다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372573"/>
            <a:ext cx="1365390" cy="9752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33" y="4372573"/>
            <a:ext cx="1365390" cy="9752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766088"/>
            <a:ext cx="731459" cy="9752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9" y="5766089"/>
            <a:ext cx="731459" cy="9752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766089"/>
            <a:ext cx="731459" cy="9752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05" y="5766089"/>
            <a:ext cx="731459" cy="975278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18000000">
            <a:off x="2578993" y="5305207"/>
            <a:ext cx="309732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8000000">
            <a:off x="5234879" y="5305207"/>
            <a:ext cx="341283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14400000">
            <a:off x="3648881" y="5316197"/>
            <a:ext cx="335116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14400000">
            <a:off x="6232134" y="5291544"/>
            <a:ext cx="341284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Merge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7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(4/4) – </a:t>
            </a:r>
            <a:r>
              <a:rPr lang="ko-KR" altLang="en-US" sz="2400" b="1" dirty="0" smtClean="0">
                <a:latin typeface="+mj-lt"/>
              </a:rPr>
              <a:t>정렬 </a:t>
            </a:r>
            <a:r>
              <a:rPr lang="en-US" altLang="ko-KR" sz="2400" b="1" dirty="0" smtClean="0">
                <a:latin typeface="+mj-lt"/>
              </a:rPr>
              <a:t>&amp; </a:t>
            </a:r>
            <a:r>
              <a:rPr lang="ko-KR" altLang="en-US" sz="2400" b="1" dirty="0" smtClean="0">
                <a:latin typeface="+mj-lt"/>
              </a:rPr>
              <a:t>결합 </a:t>
            </a:r>
            <a:r>
              <a:rPr lang="en-US" altLang="ko-KR" sz="2400" b="1" dirty="0" smtClean="0">
                <a:latin typeface="+mj-lt"/>
              </a:rPr>
              <a:t>(2/2)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5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원래의 크기가 될 때까지 계속하여 정렬 및 결합하면 완료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6" y="2996952"/>
            <a:ext cx="2633253" cy="9752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372573"/>
            <a:ext cx="1365390" cy="9752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33" y="4372573"/>
            <a:ext cx="1365390" cy="9752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766088"/>
            <a:ext cx="731459" cy="9752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09" y="5766089"/>
            <a:ext cx="731459" cy="9752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766089"/>
            <a:ext cx="731459" cy="9752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05" y="5766089"/>
            <a:ext cx="731459" cy="975278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8000000">
            <a:off x="3615343" y="3987574"/>
            <a:ext cx="469268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4400000">
            <a:off x="5059389" y="3987574"/>
            <a:ext cx="469268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8000000">
            <a:off x="2578993" y="5305207"/>
            <a:ext cx="309732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8000000">
            <a:off x="5234879" y="5305207"/>
            <a:ext cx="341283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4400000">
            <a:off x="3648881" y="5316197"/>
            <a:ext cx="335116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4400000">
            <a:off x="6232134" y="5291544"/>
            <a:ext cx="341284" cy="23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Merge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9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▶ 알고리즘의 수행 시간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1) </a:t>
            </a:r>
            <a:r>
              <a:rPr lang="ko-KR" altLang="en-US" sz="2000" b="1" dirty="0">
                <a:solidFill>
                  <a:srgbClr val="0070C0"/>
                </a:solidFill>
              </a:rPr>
              <a:t>시간 복잡도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2) O-, </a:t>
            </a:r>
            <a:r>
              <a:rPr lang="el-GR" altLang="ko-KR" sz="2000" dirty="0">
                <a:solidFill>
                  <a:prstClr val="black"/>
                </a:solidFill>
              </a:rPr>
              <a:t>Ω-, </a:t>
            </a:r>
            <a:r>
              <a:rPr lang="en-US" altLang="ko-KR" sz="2000" dirty="0">
                <a:solidFill>
                  <a:prstClr val="black"/>
                </a:solidFill>
              </a:rPr>
              <a:t>and </a:t>
            </a:r>
            <a:r>
              <a:rPr lang="el-GR" altLang="ko-KR" sz="2000" dirty="0">
                <a:solidFill>
                  <a:prstClr val="black"/>
                </a:solidFill>
              </a:rPr>
              <a:t>Θ-</a:t>
            </a:r>
            <a:r>
              <a:rPr lang="en-US" altLang="ko-KR" sz="2000" dirty="0">
                <a:solidFill>
                  <a:prstClr val="black"/>
                </a:solidFill>
              </a:rPr>
              <a:t>notation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▶ 두 가지 정렬 방법 소개 및 </a:t>
            </a:r>
            <a:r>
              <a:rPr lang="en-US" altLang="ko-KR" sz="2000" b="1" dirty="0">
                <a:solidFill>
                  <a:prstClr val="black"/>
                </a:solidFill>
              </a:rPr>
              <a:t>Time Complexity </a:t>
            </a:r>
            <a:r>
              <a:rPr lang="ko-KR" altLang="en-US" sz="2000" b="1" dirty="0">
                <a:solidFill>
                  <a:prstClr val="black"/>
                </a:solidFill>
              </a:rPr>
              <a:t>계산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1) </a:t>
            </a:r>
            <a:r>
              <a:rPr lang="en-US" altLang="ko-KR" sz="2000" b="1" dirty="0">
                <a:solidFill>
                  <a:srgbClr val="C8F000"/>
                </a:solidFill>
              </a:rPr>
              <a:t>Insertion sort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2) </a:t>
            </a:r>
            <a:r>
              <a:rPr lang="en-US" altLang="ko-KR" sz="2000" b="1" dirty="0">
                <a:solidFill>
                  <a:srgbClr val="FF0000"/>
                </a:solidFill>
              </a:rPr>
              <a:t>Merge sort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▶ 실습 </a:t>
            </a:r>
            <a:r>
              <a:rPr lang="en-US" altLang="ko-KR" sz="2000" b="1" dirty="0">
                <a:solidFill>
                  <a:prstClr val="black"/>
                </a:solidFill>
              </a:rPr>
              <a:t>/ </a:t>
            </a:r>
            <a:r>
              <a:rPr lang="ko-KR" altLang="en-US" sz="2000" b="1" dirty="0">
                <a:solidFill>
                  <a:prstClr val="black"/>
                </a:solidFill>
              </a:rPr>
              <a:t>과제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ko-KR" altLang="en-US" sz="2000" dirty="0">
                <a:solidFill>
                  <a:prstClr val="black"/>
                </a:solidFill>
              </a:rPr>
              <a:t>파일 입출력을 사용한 </a:t>
            </a:r>
            <a:r>
              <a:rPr lang="en-US" altLang="ko-KR" sz="2000" dirty="0">
                <a:solidFill>
                  <a:prstClr val="black"/>
                </a:solidFill>
              </a:rPr>
              <a:t>Insertion &amp; Merge sort </a:t>
            </a:r>
            <a:r>
              <a:rPr lang="ko-KR" altLang="en-US" sz="2000" dirty="0">
                <a:solidFill>
                  <a:prstClr val="black"/>
                </a:solidFill>
              </a:rPr>
              <a:t>구현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2400" b="1" dirty="0" smtClean="0">
              <a:latin typeface="+mj-lt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6" y="1702219"/>
            <a:ext cx="7540108" cy="434871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Merge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9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57200" y="1600200"/>
            <a:ext cx="8229600" cy="5069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 smtClean="0"/>
              <a:t>파일에서 숫자를 입력 받아 정렬 결과를 파일로 출력</a:t>
            </a:r>
            <a:endParaRPr lang="en-US" altLang="ko-KR" sz="2000" b="1" dirty="0" smtClean="0"/>
          </a:p>
          <a:p>
            <a:pPr marL="914400" lvl="1" indent="-457200" algn="just">
              <a:spcBef>
                <a:spcPct val="20000"/>
              </a:spcBef>
              <a:buAutoNum type="arabicPeriod"/>
              <a:defRPr/>
            </a:pPr>
            <a:r>
              <a:rPr lang="en-US" altLang="ko-KR" sz="2000" b="1" dirty="0" smtClean="0"/>
              <a:t>Insertion Sort</a:t>
            </a:r>
            <a:r>
              <a:rPr lang="ko-KR" altLang="en-US" sz="2000" b="1" dirty="0" smtClean="0"/>
              <a:t> 구현</a:t>
            </a:r>
            <a:endParaRPr lang="en-US" altLang="ko-KR" sz="2000" b="1" dirty="0" smtClean="0"/>
          </a:p>
          <a:p>
            <a:pPr marL="914400" lvl="1" indent="-457200" algn="just">
              <a:spcBef>
                <a:spcPct val="20000"/>
              </a:spcBef>
              <a:buAutoNum type="arabicPeriod"/>
              <a:defRPr/>
            </a:pPr>
            <a:r>
              <a:rPr lang="en-US" altLang="ko-KR" sz="2000" b="1" dirty="0" smtClean="0"/>
              <a:t>Merge Sort </a:t>
            </a:r>
            <a:r>
              <a:rPr lang="ko-KR" altLang="en-US" sz="2000" b="1" dirty="0" smtClean="0"/>
              <a:t>구현</a:t>
            </a:r>
            <a:endParaRPr lang="en-US" altLang="ko-KR" sz="2000" b="1" dirty="0" smtClean="0"/>
          </a:p>
          <a:p>
            <a:pPr marL="1371600" lvl="2" indent="-4572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mergeSort</a:t>
            </a:r>
            <a:r>
              <a:rPr lang="en-US" altLang="ko-KR" sz="2000" dirty="0" smtClean="0"/>
              <a:t>()</a:t>
            </a:r>
            <a:r>
              <a:rPr lang="ko-KR" altLang="en-US" sz="2000" dirty="0"/>
              <a:t>와 </a:t>
            </a:r>
            <a:r>
              <a:rPr lang="en-US" altLang="ko-KR" sz="2000" dirty="0"/>
              <a:t>merge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두 함수를 구현</a:t>
            </a:r>
            <a:endParaRPr lang="en-US" altLang="ko-KR" sz="2000" dirty="0" smtClean="0"/>
          </a:p>
          <a:p>
            <a:pPr marL="1371600" lvl="2" indent="-4572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 smtClean="0"/>
              <a:t>mergeSort</a:t>
            </a:r>
            <a:r>
              <a:rPr lang="en-US" altLang="ko-KR" sz="2000" dirty="0" smtClean="0"/>
              <a:t>()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Recursive Function</a:t>
            </a:r>
            <a:r>
              <a:rPr lang="ko-KR" altLang="en-US" sz="2000" dirty="0" smtClean="0"/>
              <a:t>으로 구현</a:t>
            </a:r>
            <a:endParaRPr lang="en-US" altLang="ko-KR" sz="2000" dirty="0" smtClean="0"/>
          </a:p>
          <a:p>
            <a:pPr marL="914400" lvl="1" indent="-457200" algn="just">
              <a:spcBef>
                <a:spcPct val="20000"/>
              </a:spcBef>
              <a:buAutoNum type="arabicPeriod"/>
              <a:defRPr/>
            </a:pPr>
            <a:r>
              <a:rPr lang="en-US" altLang="ko-KR" sz="2000" b="1" dirty="0" smtClean="0"/>
              <a:t>Binary Insertion Sort </a:t>
            </a:r>
            <a:r>
              <a:rPr lang="ko-KR" altLang="en-US" sz="2000" b="1" dirty="0" smtClean="0"/>
              <a:t>구현</a:t>
            </a:r>
            <a:endParaRPr lang="en-US" altLang="ko-KR" sz="2000" b="1" dirty="0" smtClean="0"/>
          </a:p>
          <a:p>
            <a:pPr lvl="1" algn="just">
              <a:spcBef>
                <a:spcPct val="20000"/>
              </a:spcBef>
              <a:defRPr/>
            </a:pPr>
            <a:endParaRPr lang="en-US" altLang="ko-KR" sz="2000" b="1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 smtClean="0"/>
              <a:t>요구사항</a:t>
            </a:r>
            <a:endParaRPr lang="en-US" altLang="ko-KR" sz="2000" b="1" dirty="0" smtClean="0"/>
          </a:p>
          <a:p>
            <a:pPr marL="914400" lvl="1" indent="-457200" algn="just">
              <a:spcBef>
                <a:spcPct val="20000"/>
              </a:spcBef>
              <a:buAutoNum type="arabicPeriod"/>
              <a:defRPr/>
            </a:pPr>
            <a:r>
              <a:rPr lang="ko-KR" altLang="en-US" sz="2000" b="1" dirty="0" smtClean="0"/>
              <a:t>프로그램 콘솔 창에는 정렬하는데 소요되는 시간만 출력</a:t>
            </a:r>
            <a:endParaRPr lang="en-US" altLang="ko-KR" sz="2000" b="1" dirty="0" smtClean="0"/>
          </a:p>
          <a:p>
            <a:pPr marL="914400" lvl="1" indent="-457200" algn="just">
              <a:spcBef>
                <a:spcPct val="20000"/>
              </a:spcBef>
              <a:buAutoNum type="arabicPeriod"/>
              <a:defRPr/>
            </a:pPr>
            <a:r>
              <a:rPr lang="ko-KR" altLang="en-US" sz="2000" b="1" dirty="0" smtClean="0"/>
              <a:t>보고서에는 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만</a:t>
            </a:r>
            <a:r>
              <a:rPr lang="en-US" altLang="ko-KR" sz="2000" b="1" dirty="0" smtClean="0"/>
              <a:t>~1000</a:t>
            </a:r>
            <a:r>
              <a:rPr lang="ko-KR" altLang="en-US" sz="2000" b="1" dirty="0" smtClean="0"/>
              <a:t>만까지 </a:t>
            </a:r>
            <a:r>
              <a:rPr lang="en-US" altLang="ko-KR" sz="2000" b="1" dirty="0" smtClean="0"/>
              <a:t>BEST, AVERAGE, WORST </a:t>
            </a:r>
            <a:r>
              <a:rPr lang="ko-KR" altLang="en-US" sz="2000" b="1" dirty="0" smtClean="0"/>
              <a:t>경우에 소요되는 시간을 측정하여 </a:t>
            </a:r>
            <a:r>
              <a:rPr lang="ko-KR" altLang="en-US" sz="2000" b="1" dirty="0" smtClean="0"/>
              <a:t>그래프를 </a:t>
            </a:r>
            <a:r>
              <a:rPr lang="ko-KR" altLang="en-US" sz="2000" b="1" dirty="0" smtClean="0"/>
              <a:t>이용하여 비교 </a:t>
            </a:r>
            <a:r>
              <a:rPr lang="ko-KR" altLang="en-US" sz="2000" b="1" dirty="0" smtClean="0"/>
              <a:t>분석</a:t>
            </a:r>
            <a:endParaRPr lang="en-US" altLang="ko-KR" sz="2000" b="1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b="1" dirty="0" smtClean="0"/>
              <a:t>   (</a:t>
            </a:r>
            <a:r>
              <a:rPr lang="ko-KR" altLang="en-US" sz="2000" b="1" dirty="0" smtClean="0"/>
              <a:t>테스트 크기가 컴퓨터 성능에 제한되는 경우에는 생략 가능</a:t>
            </a:r>
            <a:r>
              <a:rPr lang="en-US" altLang="ko-KR" sz="2000" b="1" dirty="0" smtClean="0"/>
              <a:t>)</a:t>
            </a:r>
            <a:endParaRPr lang="en-US" altLang="ko-KR" sz="2000" b="1" dirty="0" smtClean="0"/>
          </a:p>
          <a:p>
            <a:pPr marL="914400" lvl="1" indent="-457200" algn="just">
              <a:spcBef>
                <a:spcPct val="20000"/>
              </a:spcBef>
              <a:buAutoNum type="arabicPeriod"/>
              <a:defRPr/>
            </a:pP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>
                <a:solidFill>
                  <a:srgbClr val="FF0000"/>
                </a:solidFill>
              </a:rPr>
              <a:t>주의사항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/>
              <a:t>　</a:t>
            </a:r>
            <a:r>
              <a:rPr lang="en-US" altLang="ko-KR" sz="2000" dirty="0" smtClean="0"/>
              <a:t>a</a:t>
            </a:r>
            <a:r>
              <a:rPr lang="ko-KR" altLang="en-US" sz="2000" dirty="0" smtClean="0"/>
              <a:t>．입력 파일 명 </a:t>
            </a:r>
            <a:r>
              <a:rPr lang="en-US" altLang="ko-KR" sz="2000" dirty="0" smtClean="0"/>
              <a:t>: “input.txt”</a:t>
            </a: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/>
              <a:t>　</a:t>
            </a:r>
            <a:r>
              <a:rPr lang="en-US" altLang="ko-KR" sz="2000" dirty="0" smtClean="0"/>
              <a:t>b</a:t>
            </a:r>
            <a:r>
              <a:rPr lang="ko-KR" altLang="en-US" sz="2000" dirty="0" smtClean="0"/>
              <a:t>．출력 파일 명 </a:t>
            </a:r>
            <a:r>
              <a:rPr lang="en-US" altLang="ko-KR" sz="2000" dirty="0" smtClean="0"/>
              <a:t>: “</a:t>
            </a:r>
            <a:r>
              <a:rPr lang="ko-KR" altLang="en-US" sz="2000" dirty="0" smtClean="0"/>
              <a:t>학번</a:t>
            </a:r>
            <a:r>
              <a:rPr lang="en-US" altLang="ko-KR" sz="2000" dirty="0"/>
              <a:t>_</a:t>
            </a:r>
            <a:r>
              <a:rPr lang="en-US" altLang="ko-KR" sz="2000" dirty="0" smtClean="0"/>
              <a:t>output.txt”(ex. 201701234_output.txt)</a:t>
            </a: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/>
              <a:t>　</a:t>
            </a:r>
            <a:r>
              <a:rPr lang="en-US" altLang="ko-KR" sz="2000" dirty="0" smtClean="0"/>
              <a:t>c</a:t>
            </a:r>
            <a:r>
              <a:rPr lang="ko-KR" altLang="en-US" sz="2000" dirty="0" smtClean="0"/>
              <a:t>．정렬 후 출력된 파일은 </a:t>
            </a:r>
            <a:r>
              <a:rPr lang="en-US" altLang="ko-KR" sz="2000" dirty="0" smtClean="0"/>
              <a:t>Best</a:t>
            </a:r>
            <a:r>
              <a:rPr lang="ko-KR" altLang="en-US" sz="2000" dirty="0" smtClean="0"/>
              <a:t>폴더 안의 </a:t>
            </a:r>
            <a:r>
              <a:rPr lang="en-US" altLang="ko-KR" sz="2000" dirty="0" smtClean="0"/>
              <a:t>txt</a:t>
            </a:r>
            <a:r>
              <a:rPr lang="ko-KR" altLang="en-US" sz="2000" dirty="0" smtClean="0"/>
              <a:t>파일과 완전히 같은 파일이 되어야 함</a:t>
            </a:r>
            <a:endParaRPr lang="en-US" altLang="ko-KR" sz="20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Practice / Homework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235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 smtClean="0"/>
              <a:t>▶ 입력 파일 예시</a:t>
            </a:r>
            <a:endParaRPr lang="en-US" altLang="ko-KR" sz="2000" b="1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/>
              <a:t>각 숫자들은 </a:t>
            </a:r>
            <a:r>
              <a:rPr lang="ko-KR" altLang="en-US" sz="2000" dirty="0" smtClean="0"/>
              <a:t>공백 하나로 </a:t>
            </a:r>
            <a:r>
              <a:rPr lang="ko-KR" altLang="en-US" sz="2000" dirty="0" smtClean="0"/>
              <a:t>구분되어있음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endParaRPr lang="en-US" altLang="ko-KR" sz="2000" b="1" dirty="0" smtClean="0"/>
          </a:p>
          <a:p>
            <a:pPr lvl="1" algn="just">
              <a:spcBef>
                <a:spcPct val="20000"/>
              </a:spcBef>
              <a:defRPr/>
            </a:pPr>
            <a:endParaRPr lang="en-US" altLang="ko-KR" sz="2000" b="1" dirty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/>
              <a:t>▶ </a:t>
            </a:r>
            <a:r>
              <a:rPr lang="ko-KR" altLang="en-US" sz="2000" b="1" dirty="0" smtClean="0"/>
              <a:t>출력 </a:t>
            </a:r>
            <a:r>
              <a:rPr lang="ko-KR" altLang="en-US" sz="2000" b="1" dirty="0"/>
              <a:t>파일 예시</a:t>
            </a:r>
            <a:endParaRPr lang="en-US" altLang="ko-KR" sz="2000" b="1" dirty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/>
              <a:t>각 </a:t>
            </a:r>
            <a:r>
              <a:rPr lang="ko-KR" altLang="en-US" sz="2000" dirty="0" smtClean="0"/>
              <a:t>숫자 </a:t>
            </a:r>
            <a:r>
              <a:rPr lang="ko-KR" altLang="en-US" sz="2000" dirty="0" smtClean="0"/>
              <a:t>사이를 공백으로 구분하여 출력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/>
              <a:t>마지막 숫자 뒤에는 공백을 넣지 말 것</a:t>
            </a:r>
            <a:endParaRPr lang="en-US" altLang="ko-KR" sz="20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Practice / Homework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403648" y="2420888"/>
            <a:ext cx="2808312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10 7 6 5 1 3 4 2 8 9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3648" y="4221088"/>
            <a:ext cx="2808312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1 2 3 4 5 6 7 8 9 10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20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 smtClean="0"/>
              <a:t>▶ 프로그램 구현 과정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예시</a:t>
            </a:r>
            <a:r>
              <a:rPr lang="en-US" altLang="ko-KR" sz="2000" b="1" dirty="0" smtClean="0"/>
              <a:t>)</a:t>
            </a: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b="1" dirty="0" smtClean="0"/>
              <a:t>	</a:t>
            </a:r>
            <a:r>
              <a:rPr lang="ko-KR" altLang="en-US" sz="2000" b="1" dirty="0" smtClean="0"/>
              <a:t>경우에 따라 생략되는 과정이 있을 수 있음</a:t>
            </a:r>
            <a:endParaRPr lang="en-US" altLang="ko-KR" sz="2000" b="1" dirty="0" smtClean="0"/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Practice / Homework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3789"/>
              </p:ext>
            </p:extLst>
          </p:nvPr>
        </p:nvGraphicFramePr>
        <p:xfrm>
          <a:off x="1922694" y="2449408"/>
          <a:ext cx="532859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#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smtClean="0"/>
                        <a:t>구현 순서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smtClean="0"/>
                        <a:t> </a:t>
                      </a:r>
                      <a:r>
                        <a:rPr lang="ko-KR" altLang="en-US" sz="1400" smtClean="0"/>
                        <a:t>파일 입</a:t>
                      </a:r>
                      <a:r>
                        <a:rPr lang="en-US" altLang="ko-KR" sz="1400" smtClean="0"/>
                        <a:t>/</a:t>
                      </a:r>
                      <a:r>
                        <a:rPr lang="ko-KR" altLang="en-US" sz="1400" smtClean="0"/>
                        <a:t>출력 변수 및 그 외 필요한 변수 선언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smtClean="0"/>
                        <a:t> 파일로부터 읽어온 데이터를 저장할 배열 생성</a:t>
                      </a:r>
                      <a:endParaRPr lang="ko-KR" altLang="en-US" sz="14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/>
                        <a:t> 파일을 끝까지 읽어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각각의 값을 배열에 저장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/>
                        <a:t> 시간 측정 시작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5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Sorting</a:t>
                      </a:r>
                      <a:endParaRPr lang="ko-KR" alt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6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시간 측정 끝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7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정렬 결과를 파일로 출력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8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파일 닫기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744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57200" y="1600200"/>
            <a:ext cx="85792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en-US" altLang="ko-KR" sz="2000" b="1" dirty="0" smtClean="0"/>
              <a:t>※ </a:t>
            </a:r>
            <a:r>
              <a:rPr lang="ko-KR" altLang="en-US" sz="2000" b="1" dirty="0" smtClean="0"/>
              <a:t>그 외 실습 과제 수행 중 유의 사항 </a:t>
            </a:r>
            <a:r>
              <a:rPr lang="en-US" altLang="ko-KR" sz="2000" b="1" dirty="0" smtClean="0"/>
              <a:t>(JAVA)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/>
              <a:t>　</a:t>
            </a:r>
            <a:r>
              <a:rPr lang="ko-KR" altLang="en-US" sz="2000" dirty="0" err="1"/>
              <a:t>ａ</a:t>
            </a:r>
            <a:r>
              <a:rPr lang="ko-KR" altLang="en-US" sz="2000" dirty="0" err="1" smtClean="0"/>
              <a:t>．사이버</a:t>
            </a:r>
            <a:r>
              <a:rPr lang="ko-KR" altLang="en-US" sz="2000" dirty="0" smtClean="0"/>
              <a:t> 캠퍼스에 과제 제출</a:t>
            </a:r>
            <a:r>
              <a:rPr lang="en-US" altLang="ko-KR" sz="2000" dirty="0" smtClean="0"/>
              <a:t>, </a:t>
            </a:r>
            <a:r>
              <a:rPr lang="ko-KR" altLang="en-US" sz="2000" dirty="0"/>
              <a:t>구현한 소스파일</a:t>
            </a:r>
            <a:r>
              <a:rPr lang="en-US" altLang="ko-KR" sz="2000" dirty="0" smtClean="0"/>
              <a:t>(.java)</a:t>
            </a:r>
            <a:r>
              <a:rPr lang="ko-KR" altLang="en-US" sz="2000" dirty="0" smtClean="0"/>
              <a:t>만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/>
              <a:t>　　　</a:t>
            </a:r>
            <a:r>
              <a:rPr lang="en-US" altLang="ko-KR" sz="2000" dirty="0"/>
              <a:t>zip</a:t>
            </a:r>
            <a:r>
              <a:rPr lang="ko-KR" altLang="en-US" sz="2000" dirty="0"/>
              <a:t>으로 압축하여 보낼 것</a:t>
            </a:r>
            <a:r>
              <a:rPr lang="en-US" altLang="ko-KR" sz="2000" dirty="0"/>
              <a:t>. (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폴더로 </a:t>
            </a:r>
            <a:r>
              <a:rPr lang="ko-KR" altLang="en-US" sz="2000" b="1" dirty="0">
                <a:solidFill>
                  <a:srgbClr val="0070C0"/>
                </a:solidFill>
              </a:rPr>
              <a:t>압축하지 않도록</a:t>
            </a:r>
            <a:r>
              <a:rPr lang="en-US" altLang="ko-KR" sz="2000" dirty="0" smtClean="0"/>
              <a:t>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/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dirty="0" smtClean="0"/>
              <a:t>　</a:t>
            </a:r>
            <a:r>
              <a:rPr lang="ko-KR" altLang="en-US" sz="2000" dirty="0" err="1" smtClean="0"/>
              <a:t>ｂ</a:t>
            </a:r>
            <a:r>
              <a:rPr lang="ko-KR" altLang="en-US" sz="2000" dirty="0" smtClean="0"/>
              <a:t>．</a:t>
            </a:r>
            <a:r>
              <a:rPr lang="ko-KR" altLang="en-US" sz="2000" b="1" dirty="0">
                <a:solidFill>
                  <a:srgbClr val="FF0000"/>
                </a:solidFill>
              </a:rPr>
              <a:t> 과제 평가는 별도의 </a:t>
            </a:r>
            <a:r>
              <a:rPr lang="en-US" altLang="ko-KR" sz="2000" b="1" dirty="0">
                <a:solidFill>
                  <a:srgbClr val="FF0000"/>
                </a:solidFill>
              </a:rPr>
              <a:t>input data</a:t>
            </a:r>
            <a:r>
              <a:rPr lang="ko-KR" altLang="en-US" sz="2000" b="1" dirty="0">
                <a:solidFill>
                  <a:srgbClr val="FF0000"/>
                </a:solidFill>
              </a:rPr>
              <a:t>를 사용</a:t>
            </a:r>
            <a:r>
              <a:rPr lang="ko-KR" altLang="en-US" sz="2000" dirty="0"/>
              <a:t>함</a:t>
            </a:r>
            <a:r>
              <a:rPr lang="en-US" altLang="ko-KR" sz="2000" dirty="0"/>
              <a:t>. (</a:t>
            </a:r>
            <a:r>
              <a:rPr lang="ko-KR" altLang="en-US" sz="2000" dirty="0"/>
              <a:t>양식은 동일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Practice / Homework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69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173123"/>
              </p:ext>
            </p:extLst>
          </p:nvPr>
        </p:nvGraphicFramePr>
        <p:xfrm>
          <a:off x="1540169" y="423909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과제 평가 감점 사항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제출 지연 </a:t>
                      </a:r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수업 시작부터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F0000"/>
                          </a:solidFill>
                        </a:rPr>
                        <a:t>－</a:t>
                      </a:r>
                      <a:r>
                        <a:rPr lang="en-US" altLang="ko-KR" b="0" dirty="0" smtClean="0">
                          <a:solidFill>
                            <a:srgbClr val="FF0000"/>
                          </a:solidFill>
                        </a:rPr>
                        <a:t>50%</a:t>
                      </a:r>
                      <a:r>
                        <a:rPr lang="en-US" altLang="ko-KR" b="0" dirty="0" smtClean="0"/>
                        <a:t> / 1</a:t>
                      </a:r>
                      <a:r>
                        <a:rPr lang="ko-KR" altLang="en-US" b="0" dirty="0" smtClean="0"/>
                        <a:t>주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요구 사항 누락</a:t>
                      </a:r>
                      <a:r>
                        <a:rPr lang="en-US" altLang="ko-KR" b="1" baseline="0" dirty="0" smtClean="0"/>
                        <a:t> /</a:t>
                      </a:r>
                      <a:r>
                        <a:rPr lang="en-US" altLang="ko-KR" b="1" dirty="0" smtClean="0"/>
                        <a:t> </a:t>
                      </a:r>
                      <a:r>
                        <a:rPr lang="ko-KR" altLang="en-US" b="1" dirty="0" smtClean="0"/>
                        <a:t>결과값</a:t>
                      </a:r>
                      <a:r>
                        <a:rPr lang="en-US" altLang="ko-KR" b="1" dirty="0" smtClean="0"/>
                        <a:t> </a:t>
                      </a:r>
                      <a:r>
                        <a:rPr lang="ko-KR" altLang="en-US" b="1" dirty="0" smtClean="0"/>
                        <a:t>불일치</a:t>
                      </a:r>
                      <a:endParaRPr lang="en-US" altLang="ko-KR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F0000"/>
                          </a:solidFill>
                        </a:rPr>
                        <a:t>－</a:t>
                      </a:r>
                      <a:r>
                        <a:rPr lang="en-US" altLang="ko-KR" b="0" dirty="0" smtClean="0">
                          <a:solidFill>
                            <a:srgbClr val="FF0000"/>
                          </a:solidFill>
                        </a:rPr>
                        <a:t>10 ~ 20%</a:t>
                      </a:r>
                      <a:r>
                        <a:rPr lang="en-US" altLang="ko-KR" b="0" dirty="0" smtClean="0"/>
                        <a:t> / 1</a:t>
                      </a:r>
                      <a:r>
                        <a:rPr lang="ko-KR" altLang="en-US" b="0" dirty="0" smtClean="0"/>
                        <a:t>개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코드 </a:t>
                      </a:r>
                      <a:r>
                        <a:rPr lang="en-US" altLang="ko-KR" b="1" dirty="0" smtClean="0"/>
                        <a:t>Error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F0000"/>
                          </a:solidFill>
                        </a:rPr>
                        <a:t>－</a:t>
                      </a:r>
                      <a:r>
                        <a:rPr lang="en-US" altLang="ko-KR" b="0" dirty="0" smtClean="0">
                          <a:solidFill>
                            <a:srgbClr val="FF0000"/>
                          </a:solidFill>
                        </a:rPr>
                        <a:t>50 ~ 100%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과제 </a:t>
                      </a:r>
                      <a:r>
                        <a:rPr lang="en-US" altLang="ko-KR" b="1" dirty="0" smtClean="0"/>
                        <a:t>Copy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FF0000"/>
                          </a:solidFill>
                        </a:rPr>
                        <a:t> 0</a:t>
                      </a:r>
                      <a:r>
                        <a:rPr lang="ko-KR" altLang="en-US" b="0" dirty="0" smtClean="0">
                          <a:solidFill>
                            <a:srgbClr val="FF0000"/>
                          </a:solidFill>
                        </a:rPr>
                        <a:t>점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36431"/>
              </p:ext>
            </p:extLst>
          </p:nvPr>
        </p:nvGraphicFramePr>
        <p:xfrm>
          <a:off x="1542259" y="1700808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2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과제 제출 안내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제출 파일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각 정렬 코드 </a:t>
                      </a:r>
                      <a:r>
                        <a:rPr lang="en-US" altLang="ko-KR" dirty="0" smtClean="0"/>
                        <a:t>(3</a:t>
                      </a:r>
                      <a:r>
                        <a:rPr lang="ko-KR" altLang="en-US" dirty="0" smtClean="0"/>
                        <a:t>개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보고서 파일 </a:t>
                      </a:r>
                      <a:r>
                        <a:rPr lang="en-US" altLang="ko-KR" baseline="0" dirty="0" smtClean="0"/>
                        <a:t>(1</a:t>
                      </a:r>
                      <a:r>
                        <a:rPr lang="ko-KR" altLang="en-US" baseline="0" dirty="0" smtClean="0"/>
                        <a:t>개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제출 기한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21</a:t>
                      </a:r>
                      <a:r>
                        <a:rPr lang="ko-KR" altLang="en-US" dirty="0" smtClean="0"/>
                        <a:t>일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목</a:t>
                      </a:r>
                      <a:r>
                        <a:rPr lang="en-US" altLang="ko-KR" dirty="0" smtClean="0"/>
                        <a:t>) </a:t>
                      </a:r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실습</a:t>
                      </a:r>
                      <a:r>
                        <a:rPr lang="ko-KR" altLang="en-US" b="1" baseline="0" dirty="0" smtClean="0">
                          <a:solidFill>
                            <a:srgbClr val="FF0000"/>
                          </a:solidFill>
                        </a:rPr>
                        <a:t> 수업 시간 전까지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Practice / Homework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13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hint. binary search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7160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3184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85114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7122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0528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259960" y="3284984"/>
            <a:ext cx="72008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534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a[0]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542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a[1]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8398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a[2]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0406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a[3]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9107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a[4]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1115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a[5]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9721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59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114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hint. binary search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7160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31840" y="3284984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7122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0528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259960" y="3284984"/>
            <a:ext cx="72008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0" idx="2"/>
          </p:cNvCxnSpPr>
          <p:nvPr/>
        </p:nvCxnSpPr>
        <p:spPr>
          <a:xfrm flipV="1">
            <a:off x="3491880" y="4005064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99973" y="45404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534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a[0]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6542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a[1]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8398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a[2]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20406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a[3]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9107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a[4]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1115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a[5]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29721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54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114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hint. binary search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7160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31840" y="3284984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7122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0528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259960" y="3284984"/>
            <a:ext cx="72008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endCxn id="10" idx="2"/>
          </p:cNvCxnSpPr>
          <p:nvPr/>
        </p:nvCxnSpPr>
        <p:spPr>
          <a:xfrm flipV="1">
            <a:off x="3491880" y="4005064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99973" y="45404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369872" y="3291246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cxnSp>
        <p:nvCxnSpPr>
          <p:cNvPr id="4" name="구부러진 연결선 3"/>
          <p:cNvCxnSpPr>
            <a:stCxn id="17" idx="2"/>
            <a:endCxn id="16" idx="2"/>
          </p:cNvCxnSpPr>
          <p:nvPr/>
        </p:nvCxnSpPr>
        <p:spPr>
          <a:xfrm rot="5400000" flipH="1" flipV="1">
            <a:off x="7171825" y="3563151"/>
            <a:ext cx="6262" cy="890088"/>
          </a:xfrm>
          <a:prstGeom prst="curvedConnector3">
            <a:avLst>
              <a:gd name="adj1" fmla="val -68657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037" y="4480520"/>
            <a:ext cx="10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compare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534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a[0]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542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a[1]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8398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a[2]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0406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a[3]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9107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a[4]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1115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a[5]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9721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5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1144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hint. binary search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7160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3184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0528" y="3284984"/>
            <a:ext cx="7200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259960" y="3284984"/>
            <a:ext cx="72008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932040" y="4036422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39357" y="45116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369872" y="3291246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cxnSp>
        <p:nvCxnSpPr>
          <p:cNvPr id="4" name="구부러진 연결선 3"/>
          <p:cNvCxnSpPr>
            <a:stCxn id="17" idx="2"/>
            <a:endCxn id="16" idx="2"/>
          </p:cNvCxnSpPr>
          <p:nvPr/>
        </p:nvCxnSpPr>
        <p:spPr>
          <a:xfrm rot="5400000" flipH="1" flipV="1">
            <a:off x="7171825" y="3563151"/>
            <a:ext cx="6262" cy="890088"/>
          </a:xfrm>
          <a:prstGeom prst="curvedConnector3">
            <a:avLst>
              <a:gd name="adj1" fmla="val -68657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037" y="4480520"/>
            <a:ext cx="10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compare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71224" y="3284984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534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a[0]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542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a[1]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8398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a[2]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0406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a[3]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9107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a[4]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1115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a[5]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9721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2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Time Complexity (</a:t>
            </a:r>
            <a:r>
              <a:rPr lang="ko-KR" altLang="en-US" sz="2400" b="1" dirty="0" smtClean="0">
                <a:latin typeface="+mj-lt"/>
              </a:rPr>
              <a:t>시간 복잡도</a:t>
            </a:r>
            <a:r>
              <a:rPr lang="en-US" altLang="ko-KR" sz="2400" b="1" dirty="0" smtClean="0">
                <a:latin typeface="+mj-lt"/>
              </a:rPr>
              <a:t>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알고리즘을 구성하는 모든 명령어들에 대해서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latin typeface="+mj-lt"/>
              </a:rPr>
              <a:t>	</a:t>
            </a:r>
            <a:r>
              <a:rPr lang="ko-KR" altLang="en-US" sz="2000" dirty="0" smtClean="0">
                <a:latin typeface="+mj-lt"/>
              </a:rPr>
              <a:t>각각의 </a:t>
            </a:r>
            <a:r>
              <a:rPr lang="en-US" altLang="ko-KR" sz="2000" b="1" dirty="0" smtClean="0">
                <a:solidFill>
                  <a:srgbClr val="FF0000"/>
                </a:solidFill>
                <a:latin typeface="+mj-lt"/>
              </a:rPr>
              <a:t>[ </a:t>
            </a:r>
            <a:r>
              <a:rPr lang="ko-KR" altLang="en-US" sz="2000" b="1" dirty="0" smtClean="0">
                <a:solidFill>
                  <a:srgbClr val="FF0000"/>
                </a:solidFill>
                <a:latin typeface="+mj-lt"/>
              </a:rPr>
              <a:t>수행에 필요한 </a:t>
            </a:r>
            <a:r>
              <a:rPr lang="en-US" altLang="ko-KR" sz="2000" b="1" dirty="0" smtClean="0">
                <a:solidFill>
                  <a:srgbClr val="FF0000"/>
                </a:solidFill>
                <a:latin typeface="+mj-lt"/>
              </a:rPr>
              <a:t>Cost</a:t>
            </a:r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+mj-lt"/>
              </a:rPr>
              <a:t>x </a:t>
            </a:r>
            <a:r>
              <a:rPr lang="ko-KR" altLang="en-US" sz="2000" b="1" dirty="0" smtClean="0">
                <a:solidFill>
                  <a:srgbClr val="FF0000"/>
                </a:solidFill>
                <a:latin typeface="+mj-lt"/>
              </a:rPr>
              <a:t>수행 횟수 </a:t>
            </a:r>
            <a:r>
              <a:rPr lang="en-US" altLang="ko-KR" sz="2000" b="1" dirty="0" smtClean="0">
                <a:solidFill>
                  <a:srgbClr val="FF0000"/>
                </a:solidFill>
                <a:latin typeface="+mj-lt"/>
              </a:rPr>
              <a:t>] </a:t>
            </a:r>
            <a:r>
              <a:rPr lang="ko-KR" altLang="en-US" sz="2000" b="1" dirty="0" smtClean="0">
                <a:solidFill>
                  <a:srgbClr val="FF0000"/>
                </a:solidFill>
                <a:latin typeface="+mj-lt"/>
              </a:rPr>
              <a:t>의 총합</a:t>
            </a:r>
            <a:endParaRPr lang="en-US" altLang="ko-KR" sz="2000" b="1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C:\Users\Kei\AppData\Local\Microsoft\Windows\Temporary Internet Files\Content.IE5\H5TR18RB\MP900384902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88" y="3212976"/>
            <a:ext cx="287731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Time Complexity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0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endParaRPr lang="en-US" altLang="ko-KR" sz="2000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hint. binary search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7160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31840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571224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0528" y="3284984"/>
            <a:ext cx="720080" cy="7200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259960" y="3284984"/>
            <a:ext cx="72008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211960" y="4007559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19277" y="45116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mid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369872" y="3291246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cxnSp>
        <p:nvCxnSpPr>
          <p:cNvPr id="4" name="구부러진 연결선 3"/>
          <p:cNvCxnSpPr>
            <a:stCxn id="17" idx="2"/>
            <a:endCxn id="16" idx="2"/>
          </p:cNvCxnSpPr>
          <p:nvPr/>
        </p:nvCxnSpPr>
        <p:spPr>
          <a:xfrm rot="5400000" flipH="1" flipV="1">
            <a:off x="7171825" y="3563151"/>
            <a:ext cx="6262" cy="890088"/>
          </a:xfrm>
          <a:prstGeom prst="curvedConnector3">
            <a:avLst>
              <a:gd name="adj1" fmla="val -68657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037" y="4480520"/>
            <a:ext cx="10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compare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851144" y="3284984"/>
            <a:ext cx="720080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534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a[0]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5423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a[1]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8398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a[2]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04069" y="290897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a[3]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9107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a[4]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11155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a[5]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9721" y="29107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a[6]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▶ </a:t>
            </a:r>
            <a:r>
              <a:rPr lang="en-US" altLang="ko-KR" sz="2000" b="1" dirty="0">
                <a:solidFill>
                  <a:prstClr val="black"/>
                </a:solidFill>
              </a:rPr>
              <a:t>O-notation (</a:t>
            </a:r>
            <a:r>
              <a:rPr lang="ko-KR" altLang="en-US" sz="2000" b="1" dirty="0">
                <a:solidFill>
                  <a:prstClr val="black"/>
                </a:solidFill>
              </a:rPr>
              <a:t>최악의 경우</a:t>
            </a:r>
            <a:r>
              <a:rPr lang="en-US" altLang="ko-KR" sz="2000" b="1" dirty="0">
                <a:solidFill>
                  <a:prstClr val="black"/>
                </a:solidFill>
              </a:rPr>
              <a:t>) : f(n) = O(g(n))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ko-KR" altLang="en-US" sz="2000" dirty="0">
                <a:solidFill>
                  <a:prstClr val="black"/>
                </a:solidFill>
              </a:rPr>
              <a:t>모든 </a:t>
            </a:r>
            <a:r>
              <a:rPr lang="en-US" altLang="ko-KR" sz="2000" dirty="0">
                <a:solidFill>
                  <a:prstClr val="black"/>
                </a:solidFill>
              </a:rPr>
              <a:t>n</a:t>
            </a:r>
            <a:r>
              <a:rPr lang="ko-KR" altLang="en-US" sz="2000" dirty="0">
                <a:solidFill>
                  <a:prstClr val="black"/>
                </a:solidFill>
              </a:rPr>
              <a:t>≥</a:t>
            </a:r>
            <a:r>
              <a:rPr lang="en-US" altLang="ko-KR" sz="2000" dirty="0">
                <a:solidFill>
                  <a:prstClr val="black"/>
                </a:solidFill>
              </a:rPr>
              <a:t>n</a:t>
            </a:r>
            <a:r>
              <a:rPr lang="en-US" altLang="ko-KR" sz="1200" dirty="0">
                <a:solidFill>
                  <a:prstClr val="black"/>
                </a:solidFill>
              </a:rPr>
              <a:t>0</a:t>
            </a:r>
            <a:r>
              <a:rPr lang="ko-KR" altLang="en-US" sz="2000" dirty="0">
                <a:solidFill>
                  <a:prstClr val="black"/>
                </a:solidFill>
              </a:rPr>
              <a:t>에 대해 </a:t>
            </a:r>
            <a:r>
              <a:rPr lang="en-US" altLang="ko-KR" sz="2000" b="1" dirty="0">
                <a:solidFill>
                  <a:srgbClr val="FF0000"/>
                </a:solidFill>
              </a:rPr>
              <a:t>0</a:t>
            </a:r>
            <a:r>
              <a:rPr lang="ko-KR" altLang="en-US" sz="2000" b="1" dirty="0">
                <a:solidFill>
                  <a:srgbClr val="FF0000"/>
                </a:solidFill>
              </a:rPr>
              <a:t>≤</a:t>
            </a:r>
            <a:r>
              <a:rPr lang="en-US" altLang="ko-KR" sz="2000" b="1" dirty="0">
                <a:solidFill>
                  <a:srgbClr val="FF0000"/>
                </a:solidFill>
              </a:rPr>
              <a:t>f(n)</a:t>
            </a:r>
            <a:r>
              <a:rPr lang="ko-KR" altLang="en-US" sz="2000" b="1" dirty="0">
                <a:solidFill>
                  <a:srgbClr val="FF0000"/>
                </a:solidFill>
              </a:rPr>
              <a:t>≤</a:t>
            </a:r>
            <a:r>
              <a:rPr lang="en-US" altLang="ko-KR" sz="2000" b="1" dirty="0">
                <a:solidFill>
                  <a:srgbClr val="FF0000"/>
                </a:solidFill>
              </a:rPr>
              <a:t>cg(n)</a:t>
            </a:r>
            <a:r>
              <a:rPr lang="ko-KR" altLang="en-US" sz="2000" dirty="0">
                <a:solidFill>
                  <a:prstClr val="black"/>
                </a:solidFill>
              </a:rPr>
              <a:t>인 양의 상수 </a:t>
            </a:r>
            <a:r>
              <a:rPr lang="en-US" altLang="ko-KR" sz="2000" dirty="0">
                <a:solidFill>
                  <a:prstClr val="black"/>
                </a:solidFill>
              </a:rPr>
              <a:t>n, c</a:t>
            </a:r>
            <a:r>
              <a:rPr lang="ko-KR" altLang="en-US" sz="2000" dirty="0">
                <a:solidFill>
                  <a:prstClr val="black"/>
                </a:solidFill>
              </a:rPr>
              <a:t>이 존재할 때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    e.g. 2n² = O(n²)    (c=1, n</a:t>
            </a:r>
            <a:r>
              <a:rPr lang="en-US" altLang="ko-KR" sz="1200" dirty="0">
                <a:solidFill>
                  <a:prstClr val="black"/>
                </a:solidFill>
              </a:rPr>
              <a:t>0</a:t>
            </a:r>
            <a:r>
              <a:rPr lang="en-US" altLang="ko-KR" sz="2000" dirty="0">
                <a:solidFill>
                  <a:prstClr val="black"/>
                </a:solidFill>
              </a:rPr>
              <a:t>=2)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▶ </a:t>
            </a:r>
            <a:r>
              <a:rPr lang="en-US" altLang="ko-KR" sz="2000" b="1" dirty="0">
                <a:solidFill>
                  <a:prstClr val="black"/>
                </a:solidFill>
              </a:rPr>
              <a:t>Ω-notation (</a:t>
            </a:r>
            <a:r>
              <a:rPr lang="ko-KR" altLang="en-US" sz="2000" b="1" dirty="0">
                <a:solidFill>
                  <a:prstClr val="black"/>
                </a:solidFill>
              </a:rPr>
              <a:t>최상의 경우</a:t>
            </a:r>
            <a:r>
              <a:rPr lang="en-US" altLang="ko-KR" sz="2000" b="1" dirty="0">
                <a:solidFill>
                  <a:prstClr val="black"/>
                </a:solidFill>
              </a:rPr>
              <a:t>) : f(n) = Ω(g(n))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ko-KR" altLang="en-US" sz="2000" dirty="0">
                <a:solidFill>
                  <a:prstClr val="black"/>
                </a:solidFill>
              </a:rPr>
              <a:t>모든 </a:t>
            </a:r>
            <a:r>
              <a:rPr lang="en-US" altLang="ko-KR" sz="2000" dirty="0">
                <a:solidFill>
                  <a:prstClr val="black"/>
                </a:solidFill>
              </a:rPr>
              <a:t>n</a:t>
            </a:r>
            <a:r>
              <a:rPr lang="ko-KR" altLang="en-US" sz="2000" dirty="0">
                <a:solidFill>
                  <a:prstClr val="black"/>
                </a:solidFill>
              </a:rPr>
              <a:t>≥</a:t>
            </a:r>
            <a:r>
              <a:rPr lang="en-US" altLang="ko-KR" sz="2000" dirty="0">
                <a:solidFill>
                  <a:prstClr val="black"/>
                </a:solidFill>
              </a:rPr>
              <a:t>n</a:t>
            </a:r>
            <a:r>
              <a:rPr lang="en-US" altLang="ko-KR" sz="1200" dirty="0">
                <a:solidFill>
                  <a:prstClr val="black"/>
                </a:solidFill>
              </a:rPr>
              <a:t>0</a:t>
            </a:r>
            <a:r>
              <a:rPr lang="ko-KR" altLang="en-US" sz="2000" dirty="0">
                <a:solidFill>
                  <a:prstClr val="black"/>
                </a:solidFill>
              </a:rPr>
              <a:t>에 대해 </a:t>
            </a:r>
            <a:r>
              <a:rPr lang="en-US" altLang="ko-KR" sz="2000" b="1" dirty="0">
                <a:solidFill>
                  <a:srgbClr val="B4DC00"/>
                </a:solidFill>
              </a:rPr>
              <a:t>0</a:t>
            </a:r>
            <a:r>
              <a:rPr lang="ko-KR" altLang="en-US" sz="2000" b="1" dirty="0">
                <a:solidFill>
                  <a:srgbClr val="B4DC00"/>
                </a:solidFill>
              </a:rPr>
              <a:t>≤</a:t>
            </a:r>
            <a:r>
              <a:rPr lang="en-US" altLang="ko-KR" sz="2000" b="1" dirty="0">
                <a:solidFill>
                  <a:srgbClr val="B4DC00"/>
                </a:solidFill>
              </a:rPr>
              <a:t>cg(n)</a:t>
            </a:r>
            <a:r>
              <a:rPr lang="ko-KR" altLang="en-US" sz="2000" b="1" dirty="0">
                <a:solidFill>
                  <a:srgbClr val="B4DC00"/>
                </a:solidFill>
              </a:rPr>
              <a:t>≤</a:t>
            </a:r>
            <a:r>
              <a:rPr lang="en-US" altLang="ko-KR" sz="2000" b="1" dirty="0">
                <a:solidFill>
                  <a:srgbClr val="B4DC00"/>
                </a:solidFill>
              </a:rPr>
              <a:t>f(n)</a:t>
            </a:r>
            <a:r>
              <a:rPr lang="ko-KR" altLang="en-US" sz="2000" dirty="0">
                <a:solidFill>
                  <a:prstClr val="black"/>
                </a:solidFill>
              </a:rPr>
              <a:t>인 양의 상수 </a:t>
            </a:r>
            <a:r>
              <a:rPr lang="en-US" altLang="ko-KR" sz="2000" dirty="0">
                <a:solidFill>
                  <a:prstClr val="black"/>
                </a:solidFill>
              </a:rPr>
              <a:t>n, c</a:t>
            </a:r>
            <a:r>
              <a:rPr lang="ko-KR" altLang="en-US" sz="2000" dirty="0">
                <a:solidFill>
                  <a:prstClr val="black"/>
                </a:solidFill>
              </a:rPr>
              <a:t>이 존재할 때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    e.g. </a:t>
            </a:r>
            <a:r>
              <a:rPr lang="ko-KR" altLang="en-US" sz="2000" dirty="0">
                <a:solidFill>
                  <a:prstClr val="black"/>
                </a:solidFill>
              </a:rPr>
              <a:t>√</a:t>
            </a:r>
            <a:r>
              <a:rPr lang="en-US" altLang="ko-KR" sz="2000" dirty="0">
                <a:solidFill>
                  <a:prstClr val="black"/>
                </a:solidFill>
              </a:rPr>
              <a:t>n = Ω(</a:t>
            </a:r>
            <a:r>
              <a:rPr lang="en-US" altLang="ko-KR" sz="2000" dirty="0" err="1">
                <a:solidFill>
                  <a:prstClr val="black"/>
                </a:solidFill>
              </a:rPr>
              <a:t>lgn</a:t>
            </a:r>
            <a:r>
              <a:rPr lang="en-US" altLang="ko-KR" sz="2000" dirty="0">
                <a:solidFill>
                  <a:prstClr val="black"/>
                </a:solidFill>
              </a:rPr>
              <a:t>)    (c=1, n</a:t>
            </a:r>
            <a:r>
              <a:rPr lang="en-US" altLang="ko-KR" sz="1200" dirty="0">
                <a:solidFill>
                  <a:prstClr val="black"/>
                </a:solidFill>
              </a:rPr>
              <a:t>0</a:t>
            </a:r>
            <a:r>
              <a:rPr lang="en-US" altLang="ko-KR" sz="2000" dirty="0">
                <a:solidFill>
                  <a:prstClr val="black"/>
                </a:solidFill>
              </a:rPr>
              <a:t>=16)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▶ </a:t>
            </a:r>
            <a:r>
              <a:rPr lang="en-US" altLang="ko-KR" sz="2000" b="1" dirty="0">
                <a:solidFill>
                  <a:prstClr val="black"/>
                </a:solidFill>
              </a:rPr>
              <a:t>Θ-notation (</a:t>
            </a:r>
            <a:r>
              <a:rPr lang="ko-KR" altLang="en-US" sz="2000" b="1" dirty="0">
                <a:solidFill>
                  <a:prstClr val="black"/>
                </a:solidFill>
              </a:rPr>
              <a:t>평균인 경우</a:t>
            </a:r>
            <a:r>
              <a:rPr lang="en-US" altLang="ko-KR" sz="2000" b="1" dirty="0">
                <a:solidFill>
                  <a:prstClr val="black"/>
                </a:solidFill>
              </a:rPr>
              <a:t>) : f(n) = Θ(g(n))</a:t>
            </a:r>
          </a:p>
          <a:p>
            <a:pPr lvl="1" algn="just">
              <a:spcBef>
                <a:spcPct val="20000"/>
              </a:spcBef>
              <a:defRPr/>
            </a:pPr>
            <a:endParaRPr lang="en-US" altLang="ko-KR" sz="5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</a:t>
            </a:r>
            <a:r>
              <a:rPr lang="en-US" altLang="ko-KR" sz="2000" b="1" dirty="0">
                <a:solidFill>
                  <a:srgbClr val="0070C0"/>
                </a:solidFill>
              </a:rPr>
              <a:t>Θ(g(n)) = O(g(n)) </a:t>
            </a:r>
            <a:r>
              <a:rPr lang="ko-KR" altLang="en-US" sz="2000" b="1" dirty="0">
                <a:solidFill>
                  <a:srgbClr val="0070C0"/>
                </a:solidFill>
              </a:rPr>
              <a:t>∩ </a:t>
            </a:r>
            <a:r>
              <a:rPr lang="en-US" altLang="ko-KR" sz="2000" b="1" dirty="0">
                <a:solidFill>
                  <a:srgbClr val="0070C0"/>
                </a:solidFill>
              </a:rPr>
              <a:t>Ω(g(n))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prstClr val="black"/>
                </a:solidFill>
              </a:rPr>
              <a:t>일 때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	    e.g. ½n² - 2n = Θ(n²)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Notation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2646" y="6165304"/>
            <a:ext cx="5641353" cy="6001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rgbClr val="C00000"/>
                </a:solidFill>
              </a:rPr>
              <a:t>※ </a:t>
            </a:r>
            <a:r>
              <a:rPr lang="ko-KR" altLang="en-US" sz="1400" dirty="0" smtClean="0">
                <a:solidFill>
                  <a:srgbClr val="C00000"/>
                </a:solidFill>
              </a:rPr>
              <a:t>양의 상수 </a:t>
            </a:r>
            <a:r>
              <a:rPr lang="en-US" altLang="ko-KR" sz="1400" dirty="0" smtClean="0">
                <a:solidFill>
                  <a:srgbClr val="C00000"/>
                </a:solidFill>
              </a:rPr>
              <a:t>n</a:t>
            </a:r>
            <a:r>
              <a:rPr lang="ko-KR" altLang="en-US" sz="1400" dirty="0" smtClean="0">
                <a:solidFill>
                  <a:srgbClr val="C00000"/>
                </a:solidFill>
              </a:rPr>
              <a:t>과 </a:t>
            </a:r>
            <a:r>
              <a:rPr lang="en-US" altLang="ko-KR" sz="1400" dirty="0" smtClean="0">
                <a:solidFill>
                  <a:srgbClr val="C00000"/>
                </a:solidFill>
              </a:rPr>
              <a:t>c, </a:t>
            </a:r>
            <a:r>
              <a:rPr lang="ko-KR" altLang="en-US" sz="1400" dirty="0" smtClean="0">
                <a:solidFill>
                  <a:srgbClr val="C00000"/>
                </a:solidFill>
              </a:rPr>
              <a:t>계산 방법에 따라</a:t>
            </a:r>
            <a:r>
              <a:rPr lang="en-US" altLang="ko-KR" sz="1400" dirty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여러 가지 </a:t>
            </a:r>
            <a:r>
              <a:rPr lang="en-US" altLang="ko-KR" sz="1400" dirty="0" smtClean="0">
                <a:solidFill>
                  <a:srgbClr val="C00000"/>
                </a:solidFill>
              </a:rPr>
              <a:t>g(n)</a:t>
            </a:r>
            <a:r>
              <a:rPr lang="ko-KR" altLang="en-US" sz="1400" dirty="0" smtClean="0">
                <a:solidFill>
                  <a:srgbClr val="C00000"/>
                </a:solidFill>
              </a:rPr>
              <a:t>을 구할 수 있다</a:t>
            </a:r>
            <a:r>
              <a:rPr lang="en-US" altLang="ko-KR" sz="1400" dirty="0" smtClean="0">
                <a:solidFill>
                  <a:srgbClr val="C00000"/>
                </a:solidFill>
              </a:rPr>
              <a:t>.</a:t>
            </a:r>
          </a:p>
          <a:p>
            <a:pPr algn="r"/>
            <a:endParaRPr lang="en-US" altLang="ko-KR" sz="500" dirty="0" smtClean="0">
              <a:solidFill>
                <a:srgbClr val="C00000"/>
              </a:solidFill>
            </a:endParaRPr>
          </a:p>
          <a:p>
            <a:pPr algn="r"/>
            <a:r>
              <a:rPr lang="ko-KR" altLang="en-US" sz="1400" dirty="0" smtClean="0">
                <a:solidFill>
                  <a:srgbClr val="C00000"/>
                </a:solidFill>
              </a:rPr>
              <a:t>단</a:t>
            </a:r>
            <a:r>
              <a:rPr lang="en-US" altLang="ko-KR" sz="1400" dirty="0" smtClean="0">
                <a:solidFill>
                  <a:srgbClr val="C00000"/>
                </a:solidFill>
              </a:rPr>
              <a:t>, </a:t>
            </a:r>
            <a:r>
              <a:rPr lang="ko-KR" altLang="en-US" sz="1400" dirty="0" smtClean="0">
                <a:solidFill>
                  <a:srgbClr val="C00000"/>
                </a:solidFill>
              </a:rPr>
              <a:t>일반적으</a:t>
            </a:r>
            <a:r>
              <a:rPr lang="ko-KR" altLang="en-US" sz="1400" dirty="0">
                <a:solidFill>
                  <a:srgbClr val="C00000"/>
                </a:solidFill>
              </a:rPr>
              <a:t>로</a:t>
            </a:r>
            <a:r>
              <a:rPr lang="ko-KR" altLang="en-US" sz="1400" dirty="0" smtClean="0">
                <a:solidFill>
                  <a:srgbClr val="C00000"/>
                </a:solidFill>
              </a:rPr>
              <a:t> 가장 근접한 값을 찾도록 한다</a:t>
            </a:r>
            <a:r>
              <a:rPr lang="en-US" altLang="ko-KR" sz="1400" dirty="0" smtClean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17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Insertion Sort (</a:t>
            </a:r>
            <a:r>
              <a:rPr lang="ko-KR" altLang="en-US" sz="2400" b="1" dirty="0" smtClean="0">
                <a:latin typeface="+mj-lt"/>
              </a:rPr>
              <a:t>삽입 정렬</a:t>
            </a:r>
            <a:r>
              <a:rPr lang="en-US" altLang="ko-KR" sz="2400" b="1" dirty="0" smtClean="0">
                <a:latin typeface="+mj-lt"/>
              </a:rPr>
              <a:t>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정렬되지 않은 배열로부터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데이터를 하나씩 꺼내</a:t>
            </a:r>
            <a:r>
              <a:rPr lang="ko-KR" altLang="en-US" sz="2000" dirty="0" smtClean="0"/>
              <a:t>어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>
                <a:latin typeface="+mj-lt"/>
              </a:rPr>
              <a:t>	</a:t>
            </a:r>
            <a:r>
              <a:rPr lang="ko-KR" altLang="en-US" sz="2000" dirty="0" smtClean="0">
                <a:latin typeface="+mj-lt"/>
              </a:rPr>
              <a:t>정렬되어 있는 배열의 알맞은 위치에 삽입하는 정렬 방법</a:t>
            </a:r>
            <a:endParaRPr lang="en-US" altLang="ko-KR" sz="2000" dirty="0" smtClean="0">
              <a:latin typeface="+mj-lt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28" name="Picture 4" descr="C:\Users\Kei\AppData\Local\Microsoft\Windows\Temporary Internet Files\Content.IE5\AYD5O1TZ\MC9004339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617217"/>
            <a:ext cx="1714500" cy="1714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5" y="3573016"/>
            <a:ext cx="3044683" cy="2816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원형 화살표 5"/>
          <p:cNvSpPr/>
          <p:nvPr/>
        </p:nvSpPr>
        <p:spPr>
          <a:xfrm rot="807309" flipH="1">
            <a:off x="4424291" y="3165503"/>
            <a:ext cx="2187348" cy="2083071"/>
          </a:xfrm>
          <a:prstGeom prst="circular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3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just">
              <a:spcBef>
                <a:spcPct val="20000"/>
              </a:spcBef>
              <a:defRPr/>
            </a:pPr>
            <a:r>
              <a:rPr lang="ko-KR" altLang="en-US" sz="2400" b="1" dirty="0" smtClean="0">
                <a:latin typeface="+mj-lt"/>
              </a:rPr>
              <a:t>▶ 프로그램으로 구현 시 달라지는 점</a:t>
            </a:r>
            <a:endParaRPr lang="en-US" altLang="ko-KR" sz="2400" b="1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>
                <a:latin typeface="+mj-lt"/>
              </a:rPr>
              <a:t>	</a:t>
            </a:r>
            <a:r>
              <a:rPr lang="ko-KR" altLang="en-US" sz="2000" dirty="0" smtClean="0">
                <a:latin typeface="+mj-lt"/>
              </a:rPr>
              <a:t>알맞은 위치에 데이터를 삽입하기 위해</a:t>
            </a:r>
            <a:endParaRPr lang="en-US" altLang="ko-KR" sz="2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>
                <a:latin typeface="+mj-lt"/>
              </a:rPr>
              <a:t>	</a:t>
            </a:r>
            <a:r>
              <a:rPr lang="ko-KR" altLang="en-US" sz="2000" dirty="0" smtClean="0">
                <a:latin typeface="+mj-lt"/>
              </a:rPr>
              <a:t>배열에 저장된 값들을 하나씩 </a:t>
            </a:r>
            <a:r>
              <a:rPr lang="ko-KR" altLang="en-US" sz="2000" b="1" dirty="0" smtClean="0">
                <a:solidFill>
                  <a:srgbClr val="0070C0"/>
                </a:solidFill>
                <a:latin typeface="+mj-lt"/>
              </a:rPr>
              <a:t>순서대로 비교</a:t>
            </a:r>
            <a:r>
              <a:rPr lang="ko-KR" altLang="en-US" sz="2000" dirty="0" smtClean="0">
                <a:latin typeface="+mj-lt"/>
              </a:rPr>
              <a:t>해 보아야 함</a:t>
            </a:r>
            <a:endParaRPr lang="en-US" altLang="ko-KR" sz="2000" dirty="0" smtClean="0">
              <a:latin typeface="+mj-lt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0175"/>
              </p:ext>
            </p:extLst>
          </p:nvPr>
        </p:nvGraphicFramePr>
        <p:xfrm>
          <a:off x="1524000" y="4293096"/>
          <a:ext cx="6096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5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7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12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아래로 구부러진 화살표 21"/>
          <p:cNvSpPr/>
          <p:nvPr/>
        </p:nvSpPr>
        <p:spPr>
          <a:xfrm flipH="1">
            <a:off x="4932040" y="3722665"/>
            <a:ext cx="1989186" cy="504056"/>
          </a:xfrm>
          <a:prstGeom prst="curved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 flipH="1" flipV="1">
            <a:off x="3950966" y="5229200"/>
            <a:ext cx="2925290" cy="447038"/>
          </a:xfrm>
          <a:prstGeom prst="curvedDownArrow">
            <a:avLst/>
          </a:prstGeom>
          <a:solidFill>
            <a:srgbClr val="C00000"/>
          </a:solidFill>
          <a:ln>
            <a:solidFill>
              <a:srgbClr val="A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아래로 구부러진 화살표 23"/>
          <p:cNvSpPr/>
          <p:nvPr/>
        </p:nvSpPr>
        <p:spPr>
          <a:xfrm flipH="1">
            <a:off x="2851303" y="3356992"/>
            <a:ext cx="4608512" cy="869729"/>
          </a:xfrm>
          <a:prstGeom prst="curvedDownArrow">
            <a:avLst/>
          </a:prstGeom>
          <a:solidFill>
            <a:srgbClr val="C00000"/>
          </a:solidFill>
          <a:ln>
            <a:solidFill>
              <a:srgbClr val="A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아래로 구부러진 화살표 25"/>
          <p:cNvSpPr/>
          <p:nvPr/>
        </p:nvSpPr>
        <p:spPr>
          <a:xfrm flipH="1" flipV="1">
            <a:off x="1835696" y="5229200"/>
            <a:ext cx="5616624" cy="936104"/>
          </a:xfrm>
          <a:prstGeom prst="curved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3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(1/7)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배열의 첫 번째 데이</a:t>
            </a:r>
            <a:r>
              <a:rPr lang="ko-KR" altLang="en-US" sz="2000" dirty="0"/>
              <a:t>터</a:t>
            </a:r>
            <a:r>
              <a:rPr lang="ko-KR" altLang="en-US" sz="2000" dirty="0" smtClean="0"/>
              <a:t>를 정렬된 배열</a:t>
            </a:r>
            <a:r>
              <a:rPr lang="en-US" altLang="ko-KR" sz="2000" dirty="0" smtClean="0"/>
              <a:t>,</a:t>
            </a: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나머지 데이터를 정렬되지 않은 배열로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나누어 생각한다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86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(2/7)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우측 </a:t>
            </a:r>
            <a:r>
              <a:rPr lang="ko-KR" altLang="en-US" sz="2000" dirty="0"/>
              <a:t>배열의 첫 번째 데이터 값을 </a:t>
            </a:r>
            <a:r>
              <a:rPr lang="ko-KR" altLang="en-US" sz="2000" dirty="0" smtClean="0"/>
              <a:t>변수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Key</a:t>
            </a:r>
            <a:r>
              <a:rPr lang="ko-KR" altLang="en-US" sz="2000" dirty="0" smtClean="0"/>
              <a:t>에 </a:t>
            </a:r>
            <a:r>
              <a:rPr lang="ko-KR" altLang="en-US" sz="2000" dirty="0"/>
              <a:t>복사한다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6850" y="6021288"/>
            <a:ext cx="13320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Key =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3563888" y="5229200"/>
            <a:ext cx="432048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4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400" b="1" dirty="0" smtClean="0">
                <a:latin typeface="+mj-lt"/>
              </a:rPr>
              <a:t>▶ 정렬 방법 </a:t>
            </a:r>
            <a:r>
              <a:rPr lang="en-US" altLang="ko-KR" sz="2400" b="1" dirty="0" smtClean="0">
                <a:latin typeface="+mj-lt"/>
              </a:rPr>
              <a:t>(3/7)</a:t>
            </a:r>
          </a:p>
          <a:p>
            <a:pPr marL="457200" marR="0" lvl="1" indent="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000" dirty="0" smtClean="0">
              <a:latin typeface="+mj-lt"/>
            </a:endParaRPr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 smtClean="0"/>
              <a:t>	</a:t>
            </a:r>
            <a:r>
              <a:rPr lang="ko-KR" altLang="en-US" sz="2000" dirty="0" smtClean="0"/>
              <a:t>복사한 </a:t>
            </a:r>
            <a:r>
              <a:rPr lang="en-US" altLang="ko-KR" sz="2000" dirty="0" smtClean="0"/>
              <a:t>Key </a:t>
            </a:r>
            <a:r>
              <a:rPr lang="ko-KR" altLang="en-US" sz="2000" dirty="0" smtClean="0"/>
              <a:t>값을 좌측 배열에 저장된 수 중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가장 마지막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오른쪽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배열에 저장된 값과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비교한다</a:t>
            </a:r>
            <a:endParaRPr lang="en-US" altLang="ko-KR" sz="2000" dirty="0" smtClean="0"/>
          </a:p>
          <a:p>
            <a:pPr lvl="1" algn="just">
              <a:spcBef>
                <a:spcPct val="20000"/>
              </a:spcBef>
              <a:defRPr/>
            </a:pPr>
            <a:r>
              <a:rPr lang="en-US" altLang="ko-KR" sz="2000" dirty="0"/>
              <a:t>	</a:t>
            </a:r>
            <a:endParaRPr lang="en-US" altLang="ko-KR" sz="2000" dirty="0" smtClean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02" y="2435998"/>
            <a:ext cx="7314596" cy="3657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6850" y="6021288"/>
            <a:ext cx="133203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</a:rPr>
              <a:t>Key =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굽은 화살표 6"/>
          <p:cNvSpPr/>
          <p:nvPr/>
        </p:nvSpPr>
        <p:spPr>
          <a:xfrm rot="16200000">
            <a:off x="1748758" y="5259240"/>
            <a:ext cx="1353042" cy="936104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3563888" y="5229200"/>
            <a:ext cx="432048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51520" y="0"/>
            <a:ext cx="8640960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5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Insertion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8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5333</TotalTime>
  <Words>727</Words>
  <Application>Microsoft Office PowerPoint</Application>
  <PresentationFormat>화면 슬라이드 쇼(4:3)</PresentationFormat>
  <Paragraphs>339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휴먼둥근헤드라인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like_jj@naver.com</cp:lastModifiedBy>
  <cp:revision>242</cp:revision>
  <dcterms:created xsi:type="dcterms:W3CDTF">2006-10-05T04:04:58Z</dcterms:created>
  <dcterms:modified xsi:type="dcterms:W3CDTF">2017-09-14T06:15:52Z</dcterms:modified>
</cp:coreProperties>
</file>